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0" r:id="rId6"/>
    <p:sldId id="262" r:id="rId7"/>
    <p:sldId id="263" r:id="rId8"/>
    <p:sldId id="265" r:id="rId9"/>
    <p:sldId id="264" r:id="rId10"/>
    <p:sldId id="268" r:id="rId11"/>
    <p:sldId id="267" r:id="rId12"/>
    <p:sldId id="269" r:id="rId13"/>
    <p:sldId id="271" r:id="rId14"/>
    <p:sldId id="270"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FBEC7D-4553-45C8-A334-E96B5B37908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B92C2137-8001-4ABE-BA3E-685D9E5CED40}">
      <dgm:prSet phldrT="[Texte]"/>
      <dgm:spPr/>
      <dgm:t>
        <a:bodyPr/>
        <a:lstStyle/>
        <a:p>
          <a:r>
            <a:rPr lang="fr-FR" dirty="0"/>
            <a:t>Contexte et Problématique</a:t>
          </a:r>
        </a:p>
      </dgm:t>
    </dgm:pt>
    <dgm:pt modelId="{A00416EC-406F-4AD3-97A3-6C054C476A51}" type="parTrans" cxnId="{C7D71DC7-512D-4F3D-B441-F7FB8AC35AD1}">
      <dgm:prSet/>
      <dgm:spPr/>
      <dgm:t>
        <a:bodyPr/>
        <a:lstStyle/>
        <a:p>
          <a:endParaRPr lang="fr-FR"/>
        </a:p>
      </dgm:t>
    </dgm:pt>
    <dgm:pt modelId="{187E7364-7C41-4516-B2B6-65DC3A1CFDB9}" type="sibTrans" cxnId="{C7D71DC7-512D-4F3D-B441-F7FB8AC35AD1}">
      <dgm:prSet/>
      <dgm:spPr/>
      <dgm:t>
        <a:bodyPr/>
        <a:lstStyle/>
        <a:p>
          <a:endParaRPr lang="fr-FR"/>
        </a:p>
      </dgm:t>
    </dgm:pt>
    <dgm:pt modelId="{12003C82-55A1-404B-B53F-312827CE3587}">
      <dgm:prSet phldrT="[Texte]"/>
      <dgm:spPr/>
      <dgm:t>
        <a:bodyPr/>
        <a:lstStyle/>
        <a:p>
          <a:r>
            <a:rPr lang="fr-FR" dirty="0"/>
            <a:t>Meilleur Modèle</a:t>
          </a:r>
        </a:p>
      </dgm:t>
    </dgm:pt>
    <dgm:pt modelId="{082EC838-F4B9-4C8F-83E8-A4DD8CE45633}" type="parTrans" cxnId="{B0F9DC34-BEEE-4585-A2DC-87B391044FD4}">
      <dgm:prSet/>
      <dgm:spPr/>
      <dgm:t>
        <a:bodyPr/>
        <a:lstStyle/>
        <a:p>
          <a:endParaRPr lang="fr-FR"/>
        </a:p>
      </dgm:t>
    </dgm:pt>
    <dgm:pt modelId="{6B517182-0535-4999-829F-71FF4D69E447}" type="sibTrans" cxnId="{B0F9DC34-BEEE-4585-A2DC-87B391044FD4}">
      <dgm:prSet/>
      <dgm:spPr/>
      <dgm:t>
        <a:bodyPr/>
        <a:lstStyle/>
        <a:p>
          <a:endParaRPr lang="fr-FR"/>
        </a:p>
      </dgm:t>
    </dgm:pt>
    <dgm:pt modelId="{77F5A714-2B41-4CE1-A121-34190AC19A85}">
      <dgm:prSet phldrT="[Texte]"/>
      <dgm:spPr/>
      <dgm:t>
        <a:bodyPr/>
        <a:lstStyle/>
        <a:p>
          <a:r>
            <a:rPr lang="fr-FR" dirty="0"/>
            <a:t>Interface de teste du modèle</a:t>
          </a:r>
        </a:p>
      </dgm:t>
    </dgm:pt>
    <dgm:pt modelId="{4D5D103E-4BEF-402F-8F4F-FBDDE13567AA}" type="parTrans" cxnId="{8EC3B86F-9E9A-4FCC-BA1C-FD150C307C61}">
      <dgm:prSet/>
      <dgm:spPr/>
      <dgm:t>
        <a:bodyPr/>
        <a:lstStyle/>
        <a:p>
          <a:endParaRPr lang="fr-FR"/>
        </a:p>
      </dgm:t>
    </dgm:pt>
    <dgm:pt modelId="{5AB116B1-2B07-4274-9280-0510E7F129D3}" type="sibTrans" cxnId="{8EC3B86F-9E9A-4FCC-BA1C-FD150C307C61}">
      <dgm:prSet/>
      <dgm:spPr/>
      <dgm:t>
        <a:bodyPr/>
        <a:lstStyle/>
        <a:p>
          <a:endParaRPr lang="fr-FR"/>
        </a:p>
      </dgm:t>
    </dgm:pt>
    <dgm:pt modelId="{D4B91C81-5CBB-4B9B-90EC-2F89E8D84B06}">
      <dgm:prSet phldrT="[Texte]"/>
      <dgm:spPr/>
      <dgm:t>
        <a:bodyPr/>
        <a:lstStyle/>
        <a:p>
          <a:r>
            <a:rPr lang="fr-FR" dirty="0"/>
            <a:t>Preprocessing</a:t>
          </a:r>
        </a:p>
      </dgm:t>
    </dgm:pt>
    <dgm:pt modelId="{2CDFFDE4-3F28-4DCF-A008-1788F2C67FEF}" type="parTrans" cxnId="{8CED9114-01F7-43BA-8CDB-FBFF238E3063}">
      <dgm:prSet/>
      <dgm:spPr/>
      <dgm:t>
        <a:bodyPr/>
        <a:lstStyle/>
        <a:p>
          <a:endParaRPr lang="fr-FR"/>
        </a:p>
      </dgm:t>
    </dgm:pt>
    <dgm:pt modelId="{5616BCBC-2EC7-4FDA-B782-3D75AF2DE5DB}" type="sibTrans" cxnId="{8CED9114-01F7-43BA-8CDB-FBFF238E3063}">
      <dgm:prSet/>
      <dgm:spPr/>
      <dgm:t>
        <a:bodyPr/>
        <a:lstStyle/>
        <a:p>
          <a:endParaRPr lang="fr-FR"/>
        </a:p>
      </dgm:t>
    </dgm:pt>
    <dgm:pt modelId="{41A8629C-985E-43F3-877A-1820A6A6A2E8}">
      <dgm:prSet phldrT="[Texte]"/>
      <dgm:spPr/>
      <dgm:t>
        <a:bodyPr/>
        <a:lstStyle/>
        <a:p>
          <a:r>
            <a:rPr lang="fr-FR" dirty="0"/>
            <a:t>Modèles de détection</a:t>
          </a:r>
        </a:p>
      </dgm:t>
    </dgm:pt>
    <dgm:pt modelId="{9DEFC8AE-C4C2-4A24-A8C8-7D7FB6DC767A}" type="parTrans" cxnId="{CCCE43DD-C44F-4100-A184-F6AC745A2ABB}">
      <dgm:prSet/>
      <dgm:spPr/>
      <dgm:t>
        <a:bodyPr/>
        <a:lstStyle/>
        <a:p>
          <a:endParaRPr lang="fr-FR"/>
        </a:p>
      </dgm:t>
    </dgm:pt>
    <dgm:pt modelId="{33339F5E-245C-47E4-8F41-CC6B27F73536}" type="sibTrans" cxnId="{CCCE43DD-C44F-4100-A184-F6AC745A2ABB}">
      <dgm:prSet/>
      <dgm:spPr/>
      <dgm:t>
        <a:bodyPr/>
        <a:lstStyle/>
        <a:p>
          <a:endParaRPr lang="fr-FR"/>
        </a:p>
      </dgm:t>
    </dgm:pt>
    <dgm:pt modelId="{1EEB69E5-C578-4E12-983C-89DEC83604DF}" type="pres">
      <dgm:prSet presAssocID="{27FBEC7D-4553-45C8-A334-E96B5B37908B}" presName="linear" presStyleCnt="0">
        <dgm:presLayoutVars>
          <dgm:dir/>
          <dgm:animLvl val="lvl"/>
          <dgm:resizeHandles val="exact"/>
        </dgm:presLayoutVars>
      </dgm:prSet>
      <dgm:spPr/>
      <dgm:t>
        <a:bodyPr/>
        <a:lstStyle/>
        <a:p>
          <a:endParaRPr lang="fr-FR"/>
        </a:p>
      </dgm:t>
    </dgm:pt>
    <dgm:pt modelId="{16CF0B56-612A-43D3-B9B5-6CC82C6D63E7}" type="pres">
      <dgm:prSet presAssocID="{B92C2137-8001-4ABE-BA3E-685D9E5CED40}" presName="parentLin" presStyleCnt="0"/>
      <dgm:spPr/>
    </dgm:pt>
    <dgm:pt modelId="{A0148BA0-44F9-4FF4-8F4B-B362AFFB2F6A}" type="pres">
      <dgm:prSet presAssocID="{B92C2137-8001-4ABE-BA3E-685D9E5CED40}" presName="parentLeftMargin" presStyleLbl="node1" presStyleIdx="0" presStyleCnt="5"/>
      <dgm:spPr/>
      <dgm:t>
        <a:bodyPr/>
        <a:lstStyle/>
        <a:p>
          <a:endParaRPr lang="fr-FR"/>
        </a:p>
      </dgm:t>
    </dgm:pt>
    <dgm:pt modelId="{F9D93F2B-1E5B-401A-BDFD-3DB69875B6CF}" type="pres">
      <dgm:prSet presAssocID="{B92C2137-8001-4ABE-BA3E-685D9E5CED40}" presName="parentText" presStyleLbl="node1" presStyleIdx="0" presStyleCnt="5">
        <dgm:presLayoutVars>
          <dgm:chMax val="0"/>
          <dgm:bulletEnabled val="1"/>
        </dgm:presLayoutVars>
      </dgm:prSet>
      <dgm:spPr/>
      <dgm:t>
        <a:bodyPr/>
        <a:lstStyle/>
        <a:p>
          <a:endParaRPr lang="fr-FR"/>
        </a:p>
      </dgm:t>
    </dgm:pt>
    <dgm:pt modelId="{EC437052-2C00-4F64-AB44-D1424174816C}" type="pres">
      <dgm:prSet presAssocID="{B92C2137-8001-4ABE-BA3E-685D9E5CED40}" presName="negativeSpace" presStyleCnt="0"/>
      <dgm:spPr/>
    </dgm:pt>
    <dgm:pt modelId="{7F9AB3E8-FAEA-4DAA-9E3F-68ABA713589A}" type="pres">
      <dgm:prSet presAssocID="{B92C2137-8001-4ABE-BA3E-685D9E5CED40}" presName="childText" presStyleLbl="conFgAcc1" presStyleIdx="0" presStyleCnt="5">
        <dgm:presLayoutVars>
          <dgm:bulletEnabled val="1"/>
        </dgm:presLayoutVars>
      </dgm:prSet>
      <dgm:spPr/>
    </dgm:pt>
    <dgm:pt modelId="{6A0BD28D-78AF-44BD-A6A3-B585125F2174}" type="pres">
      <dgm:prSet presAssocID="{187E7364-7C41-4516-B2B6-65DC3A1CFDB9}" presName="spaceBetweenRectangles" presStyleCnt="0"/>
      <dgm:spPr/>
    </dgm:pt>
    <dgm:pt modelId="{A8683150-B136-4E31-A2B9-A2CE4AF28024}" type="pres">
      <dgm:prSet presAssocID="{D4B91C81-5CBB-4B9B-90EC-2F89E8D84B06}" presName="parentLin" presStyleCnt="0"/>
      <dgm:spPr/>
    </dgm:pt>
    <dgm:pt modelId="{6593327C-83B6-41AB-9B16-EEE39EB4F7E9}" type="pres">
      <dgm:prSet presAssocID="{D4B91C81-5CBB-4B9B-90EC-2F89E8D84B06}" presName="parentLeftMargin" presStyleLbl="node1" presStyleIdx="0" presStyleCnt="5"/>
      <dgm:spPr/>
      <dgm:t>
        <a:bodyPr/>
        <a:lstStyle/>
        <a:p>
          <a:endParaRPr lang="fr-FR"/>
        </a:p>
      </dgm:t>
    </dgm:pt>
    <dgm:pt modelId="{3BB7D354-1742-4D27-83E0-69AEF46DA819}" type="pres">
      <dgm:prSet presAssocID="{D4B91C81-5CBB-4B9B-90EC-2F89E8D84B06}" presName="parentText" presStyleLbl="node1" presStyleIdx="1" presStyleCnt="5">
        <dgm:presLayoutVars>
          <dgm:chMax val="0"/>
          <dgm:bulletEnabled val="1"/>
        </dgm:presLayoutVars>
      </dgm:prSet>
      <dgm:spPr/>
      <dgm:t>
        <a:bodyPr/>
        <a:lstStyle/>
        <a:p>
          <a:endParaRPr lang="fr-FR"/>
        </a:p>
      </dgm:t>
    </dgm:pt>
    <dgm:pt modelId="{82A17176-CF72-4AF8-AF08-0484A477A3AC}" type="pres">
      <dgm:prSet presAssocID="{D4B91C81-5CBB-4B9B-90EC-2F89E8D84B06}" presName="negativeSpace" presStyleCnt="0"/>
      <dgm:spPr/>
    </dgm:pt>
    <dgm:pt modelId="{842F3ACB-F0A7-41ED-988E-9AADF9852A0D}" type="pres">
      <dgm:prSet presAssocID="{D4B91C81-5CBB-4B9B-90EC-2F89E8D84B06}" presName="childText" presStyleLbl="conFgAcc1" presStyleIdx="1" presStyleCnt="5">
        <dgm:presLayoutVars>
          <dgm:bulletEnabled val="1"/>
        </dgm:presLayoutVars>
      </dgm:prSet>
      <dgm:spPr/>
    </dgm:pt>
    <dgm:pt modelId="{433A53C3-47F6-4FF3-B4CA-C48D50BB8C99}" type="pres">
      <dgm:prSet presAssocID="{5616BCBC-2EC7-4FDA-B782-3D75AF2DE5DB}" presName="spaceBetweenRectangles" presStyleCnt="0"/>
      <dgm:spPr/>
    </dgm:pt>
    <dgm:pt modelId="{98426B45-B097-4C9B-ABD8-15A5F11F38A2}" type="pres">
      <dgm:prSet presAssocID="{41A8629C-985E-43F3-877A-1820A6A6A2E8}" presName="parentLin" presStyleCnt="0"/>
      <dgm:spPr/>
    </dgm:pt>
    <dgm:pt modelId="{BA168E70-9C60-4F60-ABEA-DCE39558A456}" type="pres">
      <dgm:prSet presAssocID="{41A8629C-985E-43F3-877A-1820A6A6A2E8}" presName="parentLeftMargin" presStyleLbl="node1" presStyleIdx="1" presStyleCnt="5"/>
      <dgm:spPr/>
      <dgm:t>
        <a:bodyPr/>
        <a:lstStyle/>
        <a:p>
          <a:endParaRPr lang="fr-FR"/>
        </a:p>
      </dgm:t>
    </dgm:pt>
    <dgm:pt modelId="{295841A9-3AB8-4BE7-9D8A-5C5BCB02DF5F}" type="pres">
      <dgm:prSet presAssocID="{41A8629C-985E-43F3-877A-1820A6A6A2E8}" presName="parentText" presStyleLbl="node1" presStyleIdx="2" presStyleCnt="5">
        <dgm:presLayoutVars>
          <dgm:chMax val="0"/>
          <dgm:bulletEnabled val="1"/>
        </dgm:presLayoutVars>
      </dgm:prSet>
      <dgm:spPr/>
      <dgm:t>
        <a:bodyPr/>
        <a:lstStyle/>
        <a:p>
          <a:endParaRPr lang="fr-FR"/>
        </a:p>
      </dgm:t>
    </dgm:pt>
    <dgm:pt modelId="{F5039860-412E-4658-B211-E47E3EF97344}" type="pres">
      <dgm:prSet presAssocID="{41A8629C-985E-43F3-877A-1820A6A6A2E8}" presName="negativeSpace" presStyleCnt="0"/>
      <dgm:spPr/>
    </dgm:pt>
    <dgm:pt modelId="{0F7C37D4-3D06-4E28-97B4-5FFEEE8DCC90}" type="pres">
      <dgm:prSet presAssocID="{41A8629C-985E-43F3-877A-1820A6A6A2E8}" presName="childText" presStyleLbl="conFgAcc1" presStyleIdx="2" presStyleCnt="5">
        <dgm:presLayoutVars>
          <dgm:bulletEnabled val="1"/>
        </dgm:presLayoutVars>
      </dgm:prSet>
      <dgm:spPr/>
    </dgm:pt>
    <dgm:pt modelId="{E1A1E3AB-DA32-42EC-9684-E44E44C8CD0B}" type="pres">
      <dgm:prSet presAssocID="{33339F5E-245C-47E4-8F41-CC6B27F73536}" presName="spaceBetweenRectangles" presStyleCnt="0"/>
      <dgm:spPr/>
    </dgm:pt>
    <dgm:pt modelId="{E129AB89-49C6-4B3D-92B5-D658617E6561}" type="pres">
      <dgm:prSet presAssocID="{12003C82-55A1-404B-B53F-312827CE3587}" presName="parentLin" presStyleCnt="0"/>
      <dgm:spPr/>
    </dgm:pt>
    <dgm:pt modelId="{4736FFCB-863D-4EA1-BCC1-3B91F086C19E}" type="pres">
      <dgm:prSet presAssocID="{12003C82-55A1-404B-B53F-312827CE3587}" presName="parentLeftMargin" presStyleLbl="node1" presStyleIdx="2" presStyleCnt="5"/>
      <dgm:spPr/>
      <dgm:t>
        <a:bodyPr/>
        <a:lstStyle/>
        <a:p>
          <a:endParaRPr lang="fr-FR"/>
        </a:p>
      </dgm:t>
    </dgm:pt>
    <dgm:pt modelId="{4FCD896D-85CC-4A89-BAF1-A28D48A8C0A8}" type="pres">
      <dgm:prSet presAssocID="{12003C82-55A1-404B-B53F-312827CE3587}" presName="parentText" presStyleLbl="node1" presStyleIdx="3" presStyleCnt="5">
        <dgm:presLayoutVars>
          <dgm:chMax val="0"/>
          <dgm:bulletEnabled val="1"/>
        </dgm:presLayoutVars>
      </dgm:prSet>
      <dgm:spPr/>
      <dgm:t>
        <a:bodyPr/>
        <a:lstStyle/>
        <a:p>
          <a:endParaRPr lang="fr-FR"/>
        </a:p>
      </dgm:t>
    </dgm:pt>
    <dgm:pt modelId="{E244A02D-C4FF-43B7-A698-7E46B6D90902}" type="pres">
      <dgm:prSet presAssocID="{12003C82-55A1-404B-B53F-312827CE3587}" presName="negativeSpace" presStyleCnt="0"/>
      <dgm:spPr/>
    </dgm:pt>
    <dgm:pt modelId="{25B0C904-EAA5-4606-84B9-E3B44FBF22CA}" type="pres">
      <dgm:prSet presAssocID="{12003C82-55A1-404B-B53F-312827CE3587}" presName="childText" presStyleLbl="conFgAcc1" presStyleIdx="3" presStyleCnt="5">
        <dgm:presLayoutVars>
          <dgm:bulletEnabled val="1"/>
        </dgm:presLayoutVars>
      </dgm:prSet>
      <dgm:spPr/>
    </dgm:pt>
    <dgm:pt modelId="{6B4E4ADC-4709-4D5F-93A2-A98B5B7ABE40}" type="pres">
      <dgm:prSet presAssocID="{6B517182-0535-4999-829F-71FF4D69E447}" presName="spaceBetweenRectangles" presStyleCnt="0"/>
      <dgm:spPr/>
    </dgm:pt>
    <dgm:pt modelId="{B6BC9E97-3B6B-4893-A7F2-4A69AD69038D}" type="pres">
      <dgm:prSet presAssocID="{77F5A714-2B41-4CE1-A121-34190AC19A85}" presName="parentLin" presStyleCnt="0"/>
      <dgm:spPr/>
    </dgm:pt>
    <dgm:pt modelId="{DA3F4AF7-4D44-49A4-837C-BE389CAFB1EC}" type="pres">
      <dgm:prSet presAssocID="{77F5A714-2B41-4CE1-A121-34190AC19A85}" presName="parentLeftMargin" presStyleLbl="node1" presStyleIdx="3" presStyleCnt="5"/>
      <dgm:spPr/>
      <dgm:t>
        <a:bodyPr/>
        <a:lstStyle/>
        <a:p>
          <a:endParaRPr lang="fr-FR"/>
        </a:p>
      </dgm:t>
    </dgm:pt>
    <dgm:pt modelId="{8CD7C53D-2370-48C7-BB31-A016E298F640}" type="pres">
      <dgm:prSet presAssocID="{77F5A714-2B41-4CE1-A121-34190AC19A85}" presName="parentText" presStyleLbl="node1" presStyleIdx="4" presStyleCnt="5">
        <dgm:presLayoutVars>
          <dgm:chMax val="0"/>
          <dgm:bulletEnabled val="1"/>
        </dgm:presLayoutVars>
      </dgm:prSet>
      <dgm:spPr/>
      <dgm:t>
        <a:bodyPr/>
        <a:lstStyle/>
        <a:p>
          <a:endParaRPr lang="fr-FR"/>
        </a:p>
      </dgm:t>
    </dgm:pt>
    <dgm:pt modelId="{320D3175-AD3D-44FB-8638-EEB0804E80BD}" type="pres">
      <dgm:prSet presAssocID="{77F5A714-2B41-4CE1-A121-34190AC19A85}" presName="negativeSpace" presStyleCnt="0"/>
      <dgm:spPr/>
    </dgm:pt>
    <dgm:pt modelId="{A49A0BEB-2A2F-445E-B269-0AA4EB116520}" type="pres">
      <dgm:prSet presAssocID="{77F5A714-2B41-4CE1-A121-34190AC19A85}" presName="childText" presStyleLbl="conFgAcc1" presStyleIdx="4" presStyleCnt="5">
        <dgm:presLayoutVars>
          <dgm:bulletEnabled val="1"/>
        </dgm:presLayoutVars>
      </dgm:prSet>
      <dgm:spPr/>
    </dgm:pt>
  </dgm:ptLst>
  <dgm:cxnLst>
    <dgm:cxn modelId="{C7D71DC7-512D-4F3D-B441-F7FB8AC35AD1}" srcId="{27FBEC7D-4553-45C8-A334-E96B5B37908B}" destId="{B92C2137-8001-4ABE-BA3E-685D9E5CED40}" srcOrd="0" destOrd="0" parTransId="{A00416EC-406F-4AD3-97A3-6C054C476A51}" sibTransId="{187E7364-7C41-4516-B2B6-65DC3A1CFDB9}"/>
    <dgm:cxn modelId="{CCCE43DD-C44F-4100-A184-F6AC745A2ABB}" srcId="{27FBEC7D-4553-45C8-A334-E96B5B37908B}" destId="{41A8629C-985E-43F3-877A-1820A6A6A2E8}" srcOrd="2" destOrd="0" parTransId="{9DEFC8AE-C4C2-4A24-A8C8-7D7FB6DC767A}" sibTransId="{33339F5E-245C-47E4-8F41-CC6B27F73536}"/>
    <dgm:cxn modelId="{6CC7DAFB-60BE-4581-96F6-CC23512351DC}" type="presOf" srcId="{D4B91C81-5CBB-4B9B-90EC-2F89E8D84B06}" destId="{3BB7D354-1742-4D27-83E0-69AEF46DA819}" srcOrd="1" destOrd="0" presId="urn:microsoft.com/office/officeart/2005/8/layout/list1"/>
    <dgm:cxn modelId="{90974372-2F89-44BE-95E5-B992352BC48E}" type="presOf" srcId="{77F5A714-2B41-4CE1-A121-34190AC19A85}" destId="{8CD7C53D-2370-48C7-BB31-A016E298F640}" srcOrd="1" destOrd="0" presId="urn:microsoft.com/office/officeart/2005/8/layout/list1"/>
    <dgm:cxn modelId="{8EC3B86F-9E9A-4FCC-BA1C-FD150C307C61}" srcId="{27FBEC7D-4553-45C8-A334-E96B5B37908B}" destId="{77F5A714-2B41-4CE1-A121-34190AC19A85}" srcOrd="4" destOrd="0" parTransId="{4D5D103E-4BEF-402F-8F4F-FBDDE13567AA}" sibTransId="{5AB116B1-2B07-4274-9280-0510E7F129D3}"/>
    <dgm:cxn modelId="{B0F9DC34-BEEE-4585-A2DC-87B391044FD4}" srcId="{27FBEC7D-4553-45C8-A334-E96B5B37908B}" destId="{12003C82-55A1-404B-B53F-312827CE3587}" srcOrd="3" destOrd="0" parTransId="{082EC838-F4B9-4C8F-83E8-A4DD8CE45633}" sibTransId="{6B517182-0535-4999-829F-71FF4D69E447}"/>
    <dgm:cxn modelId="{A6E9548E-A628-4EDD-B077-60979785519C}" type="presOf" srcId="{B92C2137-8001-4ABE-BA3E-685D9E5CED40}" destId="{F9D93F2B-1E5B-401A-BDFD-3DB69875B6CF}" srcOrd="1" destOrd="0" presId="urn:microsoft.com/office/officeart/2005/8/layout/list1"/>
    <dgm:cxn modelId="{2FC61BE6-F840-4B02-A006-B86CB0365732}" type="presOf" srcId="{B92C2137-8001-4ABE-BA3E-685D9E5CED40}" destId="{A0148BA0-44F9-4FF4-8F4B-B362AFFB2F6A}" srcOrd="0" destOrd="0" presId="urn:microsoft.com/office/officeart/2005/8/layout/list1"/>
    <dgm:cxn modelId="{52118AE3-7C39-4E3B-A044-B6F7C2AE17E5}" type="presOf" srcId="{12003C82-55A1-404B-B53F-312827CE3587}" destId="{4FCD896D-85CC-4A89-BAF1-A28D48A8C0A8}" srcOrd="1" destOrd="0" presId="urn:microsoft.com/office/officeart/2005/8/layout/list1"/>
    <dgm:cxn modelId="{8CED9114-01F7-43BA-8CDB-FBFF238E3063}" srcId="{27FBEC7D-4553-45C8-A334-E96B5B37908B}" destId="{D4B91C81-5CBB-4B9B-90EC-2F89E8D84B06}" srcOrd="1" destOrd="0" parTransId="{2CDFFDE4-3F28-4DCF-A008-1788F2C67FEF}" sibTransId="{5616BCBC-2EC7-4FDA-B782-3D75AF2DE5DB}"/>
    <dgm:cxn modelId="{F6C4B49F-2ADA-4146-B9A7-540D986D4C97}" type="presOf" srcId="{D4B91C81-5CBB-4B9B-90EC-2F89E8D84B06}" destId="{6593327C-83B6-41AB-9B16-EEE39EB4F7E9}" srcOrd="0" destOrd="0" presId="urn:microsoft.com/office/officeart/2005/8/layout/list1"/>
    <dgm:cxn modelId="{6C21C8C5-526C-42A4-A31A-37C20CB02CC4}" type="presOf" srcId="{27FBEC7D-4553-45C8-A334-E96B5B37908B}" destId="{1EEB69E5-C578-4E12-983C-89DEC83604DF}" srcOrd="0" destOrd="0" presId="urn:microsoft.com/office/officeart/2005/8/layout/list1"/>
    <dgm:cxn modelId="{6D63EEE1-AF5A-4A8B-BD85-9D43229342E0}" type="presOf" srcId="{77F5A714-2B41-4CE1-A121-34190AC19A85}" destId="{DA3F4AF7-4D44-49A4-837C-BE389CAFB1EC}" srcOrd="0" destOrd="0" presId="urn:microsoft.com/office/officeart/2005/8/layout/list1"/>
    <dgm:cxn modelId="{2C63DF22-0512-4995-AF3F-2863FD2DF1D2}" type="presOf" srcId="{41A8629C-985E-43F3-877A-1820A6A6A2E8}" destId="{295841A9-3AB8-4BE7-9D8A-5C5BCB02DF5F}" srcOrd="1" destOrd="0" presId="urn:microsoft.com/office/officeart/2005/8/layout/list1"/>
    <dgm:cxn modelId="{B0855EF1-7161-4CBC-987C-A88C1CC03ACF}" type="presOf" srcId="{41A8629C-985E-43F3-877A-1820A6A6A2E8}" destId="{BA168E70-9C60-4F60-ABEA-DCE39558A456}" srcOrd="0" destOrd="0" presId="urn:microsoft.com/office/officeart/2005/8/layout/list1"/>
    <dgm:cxn modelId="{A6EC2DDE-228D-40D3-890B-71F5C6D1CE9D}" type="presOf" srcId="{12003C82-55A1-404B-B53F-312827CE3587}" destId="{4736FFCB-863D-4EA1-BCC1-3B91F086C19E}" srcOrd="0" destOrd="0" presId="urn:microsoft.com/office/officeart/2005/8/layout/list1"/>
    <dgm:cxn modelId="{626C2305-1D1A-4E82-86D0-040F75E2F70A}" type="presParOf" srcId="{1EEB69E5-C578-4E12-983C-89DEC83604DF}" destId="{16CF0B56-612A-43D3-B9B5-6CC82C6D63E7}" srcOrd="0" destOrd="0" presId="urn:microsoft.com/office/officeart/2005/8/layout/list1"/>
    <dgm:cxn modelId="{DB47FCB1-4763-4428-BC35-483191D85F11}" type="presParOf" srcId="{16CF0B56-612A-43D3-B9B5-6CC82C6D63E7}" destId="{A0148BA0-44F9-4FF4-8F4B-B362AFFB2F6A}" srcOrd="0" destOrd="0" presId="urn:microsoft.com/office/officeart/2005/8/layout/list1"/>
    <dgm:cxn modelId="{17C9C172-D471-41EC-9012-4394C352DCD1}" type="presParOf" srcId="{16CF0B56-612A-43D3-B9B5-6CC82C6D63E7}" destId="{F9D93F2B-1E5B-401A-BDFD-3DB69875B6CF}" srcOrd="1" destOrd="0" presId="urn:microsoft.com/office/officeart/2005/8/layout/list1"/>
    <dgm:cxn modelId="{68F8B25E-41BE-4A8B-A064-6A4E12217D38}" type="presParOf" srcId="{1EEB69E5-C578-4E12-983C-89DEC83604DF}" destId="{EC437052-2C00-4F64-AB44-D1424174816C}" srcOrd="1" destOrd="0" presId="urn:microsoft.com/office/officeart/2005/8/layout/list1"/>
    <dgm:cxn modelId="{39EABC03-4AC4-4B3A-ADDE-B18DF01661EF}" type="presParOf" srcId="{1EEB69E5-C578-4E12-983C-89DEC83604DF}" destId="{7F9AB3E8-FAEA-4DAA-9E3F-68ABA713589A}" srcOrd="2" destOrd="0" presId="urn:microsoft.com/office/officeart/2005/8/layout/list1"/>
    <dgm:cxn modelId="{E1C01523-25E3-4C5A-920D-ED90788CE828}" type="presParOf" srcId="{1EEB69E5-C578-4E12-983C-89DEC83604DF}" destId="{6A0BD28D-78AF-44BD-A6A3-B585125F2174}" srcOrd="3" destOrd="0" presId="urn:microsoft.com/office/officeart/2005/8/layout/list1"/>
    <dgm:cxn modelId="{8F97DBEB-1102-4BA1-A108-D9ACBA448810}" type="presParOf" srcId="{1EEB69E5-C578-4E12-983C-89DEC83604DF}" destId="{A8683150-B136-4E31-A2B9-A2CE4AF28024}" srcOrd="4" destOrd="0" presId="urn:microsoft.com/office/officeart/2005/8/layout/list1"/>
    <dgm:cxn modelId="{F5F12068-450C-470C-A436-C3F18BA820D0}" type="presParOf" srcId="{A8683150-B136-4E31-A2B9-A2CE4AF28024}" destId="{6593327C-83B6-41AB-9B16-EEE39EB4F7E9}" srcOrd="0" destOrd="0" presId="urn:microsoft.com/office/officeart/2005/8/layout/list1"/>
    <dgm:cxn modelId="{411E4ED7-0E03-4103-882D-83B10545222A}" type="presParOf" srcId="{A8683150-B136-4E31-A2B9-A2CE4AF28024}" destId="{3BB7D354-1742-4D27-83E0-69AEF46DA819}" srcOrd="1" destOrd="0" presId="urn:microsoft.com/office/officeart/2005/8/layout/list1"/>
    <dgm:cxn modelId="{46752E7B-526E-42A4-8D99-4DF97028C5B0}" type="presParOf" srcId="{1EEB69E5-C578-4E12-983C-89DEC83604DF}" destId="{82A17176-CF72-4AF8-AF08-0484A477A3AC}" srcOrd="5" destOrd="0" presId="urn:microsoft.com/office/officeart/2005/8/layout/list1"/>
    <dgm:cxn modelId="{B57D7BB2-E9BB-4ED1-8DA4-BEB5C9BC31FC}" type="presParOf" srcId="{1EEB69E5-C578-4E12-983C-89DEC83604DF}" destId="{842F3ACB-F0A7-41ED-988E-9AADF9852A0D}" srcOrd="6" destOrd="0" presId="urn:microsoft.com/office/officeart/2005/8/layout/list1"/>
    <dgm:cxn modelId="{87FBAAD4-7F7E-4061-823D-9F248E5D8BE4}" type="presParOf" srcId="{1EEB69E5-C578-4E12-983C-89DEC83604DF}" destId="{433A53C3-47F6-4FF3-B4CA-C48D50BB8C99}" srcOrd="7" destOrd="0" presId="urn:microsoft.com/office/officeart/2005/8/layout/list1"/>
    <dgm:cxn modelId="{9A98A7F3-7708-4B88-B1EB-6E789C2D5288}" type="presParOf" srcId="{1EEB69E5-C578-4E12-983C-89DEC83604DF}" destId="{98426B45-B097-4C9B-ABD8-15A5F11F38A2}" srcOrd="8" destOrd="0" presId="urn:microsoft.com/office/officeart/2005/8/layout/list1"/>
    <dgm:cxn modelId="{AF0DFEB8-B51B-4B27-A3E0-B1F410BD5B7F}" type="presParOf" srcId="{98426B45-B097-4C9B-ABD8-15A5F11F38A2}" destId="{BA168E70-9C60-4F60-ABEA-DCE39558A456}" srcOrd="0" destOrd="0" presId="urn:microsoft.com/office/officeart/2005/8/layout/list1"/>
    <dgm:cxn modelId="{13E25D8D-E26E-4B56-B0DD-9FA392FABEC0}" type="presParOf" srcId="{98426B45-B097-4C9B-ABD8-15A5F11F38A2}" destId="{295841A9-3AB8-4BE7-9D8A-5C5BCB02DF5F}" srcOrd="1" destOrd="0" presId="urn:microsoft.com/office/officeart/2005/8/layout/list1"/>
    <dgm:cxn modelId="{453673EF-D761-445D-9028-B5A6B7F6E584}" type="presParOf" srcId="{1EEB69E5-C578-4E12-983C-89DEC83604DF}" destId="{F5039860-412E-4658-B211-E47E3EF97344}" srcOrd="9" destOrd="0" presId="urn:microsoft.com/office/officeart/2005/8/layout/list1"/>
    <dgm:cxn modelId="{88CF7C33-27AB-48EF-B05E-CCF08055E15C}" type="presParOf" srcId="{1EEB69E5-C578-4E12-983C-89DEC83604DF}" destId="{0F7C37D4-3D06-4E28-97B4-5FFEEE8DCC90}" srcOrd="10" destOrd="0" presId="urn:microsoft.com/office/officeart/2005/8/layout/list1"/>
    <dgm:cxn modelId="{9D7A4715-CCF2-4734-9B71-F781CD7E12D6}" type="presParOf" srcId="{1EEB69E5-C578-4E12-983C-89DEC83604DF}" destId="{E1A1E3AB-DA32-42EC-9684-E44E44C8CD0B}" srcOrd="11" destOrd="0" presId="urn:microsoft.com/office/officeart/2005/8/layout/list1"/>
    <dgm:cxn modelId="{73A9431A-1A79-4F96-8C22-30A0B541DF1B}" type="presParOf" srcId="{1EEB69E5-C578-4E12-983C-89DEC83604DF}" destId="{E129AB89-49C6-4B3D-92B5-D658617E6561}" srcOrd="12" destOrd="0" presId="urn:microsoft.com/office/officeart/2005/8/layout/list1"/>
    <dgm:cxn modelId="{5F4DCB1A-5C35-4868-9018-96D02C6C4A6A}" type="presParOf" srcId="{E129AB89-49C6-4B3D-92B5-D658617E6561}" destId="{4736FFCB-863D-4EA1-BCC1-3B91F086C19E}" srcOrd="0" destOrd="0" presId="urn:microsoft.com/office/officeart/2005/8/layout/list1"/>
    <dgm:cxn modelId="{675F0ADE-1588-4357-84DB-3912D295E762}" type="presParOf" srcId="{E129AB89-49C6-4B3D-92B5-D658617E6561}" destId="{4FCD896D-85CC-4A89-BAF1-A28D48A8C0A8}" srcOrd="1" destOrd="0" presId="urn:microsoft.com/office/officeart/2005/8/layout/list1"/>
    <dgm:cxn modelId="{61262928-48CE-419E-BCF1-CDEAEFBF6D54}" type="presParOf" srcId="{1EEB69E5-C578-4E12-983C-89DEC83604DF}" destId="{E244A02D-C4FF-43B7-A698-7E46B6D90902}" srcOrd="13" destOrd="0" presId="urn:microsoft.com/office/officeart/2005/8/layout/list1"/>
    <dgm:cxn modelId="{CC928A7A-8FCD-49A6-982A-E9C64F4E8AD6}" type="presParOf" srcId="{1EEB69E5-C578-4E12-983C-89DEC83604DF}" destId="{25B0C904-EAA5-4606-84B9-E3B44FBF22CA}" srcOrd="14" destOrd="0" presId="urn:microsoft.com/office/officeart/2005/8/layout/list1"/>
    <dgm:cxn modelId="{5716A28C-DA04-4F1F-A312-34F9A8047E42}" type="presParOf" srcId="{1EEB69E5-C578-4E12-983C-89DEC83604DF}" destId="{6B4E4ADC-4709-4D5F-93A2-A98B5B7ABE40}" srcOrd="15" destOrd="0" presId="urn:microsoft.com/office/officeart/2005/8/layout/list1"/>
    <dgm:cxn modelId="{C0D1F9C5-6BD1-48D2-B5E9-36CD77CC013E}" type="presParOf" srcId="{1EEB69E5-C578-4E12-983C-89DEC83604DF}" destId="{B6BC9E97-3B6B-4893-A7F2-4A69AD69038D}" srcOrd="16" destOrd="0" presId="urn:microsoft.com/office/officeart/2005/8/layout/list1"/>
    <dgm:cxn modelId="{72141E6A-6E87-4ED7-AAF5-7B401860B73E}" type="presParOf" srcId="{B6BC9E97-3B6B-4893-A7F2-4A69AD69038D}" destId="{DA3F4AF7-4D44-49A4-837C-BE389CAFB1EC}" srcOrd="0" destOrd="0" presId="urn:microsoft.com/office/officeart/2005/8/layout/list1"/>
    <dgm:cxn modelId="{79942621-D3FB-41D0-95C5-6B0158A3D362}" type="presParOf" srcId="{B6BC9E97-3B6B-4893-A7F2-4A69AD69038D}" destId="{8CD7C53D-2370-48C7-BB31-A016E298F640}" srcOrd="1" destOrd="0" presId="urn:microsoft.com/office/officeart/2005/8/layout/list1"/>
    <dgm:cxn modelId="{9F6E1624-EA9A-4AB1-871F-C8495C4FF20B}" type="presParOf" srcId="{1EEB69E5-C578-4E12-983C-89DEC83604DF}" destId="{320D3175-AD3D-44FB-8638-EEB0804E80BD}" srcOrd="17" destOrd="0" presId="urn:microsoft.com/office/officeart/2005/8/layout/list1"/>
    <dgm:cxn modelId="{BB9E2EFC-2ABD-4D52-83BC-8C17573A6DFA}" type="presParOf" srcId="{1EEB69E5-C578-4E12-983C-89DEC83604DF}" destId="{A49A0BEB-2A2F-445E-B269-0AA4EB116520}"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AB3E8-FAEA-4DAA-9E3F-68ABA713589A}">
      <dsp:nvSpPr>
        <dsp:cNvPr id="0" name=""/>
        <dsp:cNvSpPr/>
      </dsp:nvSpPr>
      <dsp:spPr>
        <a:xfrm>
          <a:off x="0" y="406773"/>
          <a:ext cx="81280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D93F2B-1E5B-401A-BDFD-3DB69875B6CF}">
      <dsp:nvSpPr>
        <dsp:cNvPr id="0" name=""/>
        <dsp:cNvSpPr/>
      </dsp:nvSpPr>
      <dsp:spPr>
        <a:xfrm>
          <a:off x="406400" y="52533"/>
          <a:ext cx="568960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fr-FR" sz="2400" kern="1200" dirty="0"/>
            <a:t>Contexte et Problématique</a:t>
          </a:r>
        </a:p>
      </dsp:txBody>
      <dsp:txXfrm>
        <a:off x="440985" y="87118"/>
        <a:ext cx="5620430" cy="639310"/>
      </dsp:txXfrm>
    </dsp:sp>
    <dsp:sp modelId="{842F3ACB-F0A7-41ED-988E-9AADF9852A0D}">
      <dsp:nvSpPr>
        <dsp:cNvPr id="0" name=""/>
        <dsp:cNvSpPr/>
      </dsp:nvSpPr>
      <dsp:spPr>
        <a:xfrm>
          <a:off x="0" y="1495413"/>
          <a:ext cx="81280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B7D354-1742-4D27-83E0-69AEF46DA819}">
      <dsp:nvSpPr>
        <dsp:cNvPr id="0" name=""/>
        <dsp:cNvSpPr/>
      </dsp:nvSpPr>
      <dsp:spPr>
        <a:xfrm>
          <a:off x="406400" y="1141173"/>
          <a:ext cx="568960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fr-FR" sz="2400" kern="1200" dirty="0"/>
            <a:t>Preprocessing</a:t>
          </a:r>
        </a:p>
      </dsp:txBody>
      <dsp:txXfrm>
        <a:off x="440985" y="1175758"/>
        <a:ext cx="5620430" cy="639310"/>
      </dsp:txXfrm>
    </dsp:sp>
    <dsp:sp modelId="{0F7C37D4-3D06-4E28-97B4-5FFEEE8DCC90}">
      <dsp:nvSpPr>
        <dsp:cNvPr id="0" name=""/>
        <dsp:cNvSpPr/>
      </dsp:nvSpPr>
      <dsp:spPr>
        <a:xfrm>
          <a:off x="0" y="2584053"/>
          <a:ext cx="81280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5841A9-3AB8-4BE7-9D8A-5C5BCB02DF5F}">
      <dsp:nvSpPr>
        <dsp:cNvPr id="0" name=""/>
        <dsp:cNvSpPr/>
      </dsp:nvSpPr>
      <dsp:spPr>
        <a:xfrm>
          <a:off x="406400" y="2229813"/>
          <a:ext cx="568960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fr-FR" sz="2400" kern="1200" dirty="0"/>
            <a:t>Modèles de détection</a:t>
          </a:r>
        </a:p>
      </dsp:txBody>
      <dsp:txXfrm>
        <a:off x="440985" y="2264398"/>
        <a:ext cx="5620430" cy="639310"/>
      </dsp:txXfrm>
    </dsp:sp>
    <dsp:sp modelId="{25B0C904-EAA5-4606-84B9-E3B44FBF22CA}">
      <dsp:nvSpPr>
        <dsp:cNvPr id="0" name=""/>
        <dsp:cNvSpPr/>
      </dsp:nvSpPr>
      <dsp:spPr>
        <a:xfrm>
          <a:off x="0" y="3672693"/>
          <a:ext cx="81280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CD896D-85CC-4A89-BAF1-A28D48A8C0A8}">
      <dsp:nvSpPr>
        <dsp:cNvPr id="0" name=""/>
        <dsp:cNvSpPr/>
      </dsp:nvSpPr>
      <dsp:spPr>
        <a:xfrm>
          <a:off x="406400" y="3318453"/>
          <a:ext cx="568960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fr-FR" sz="2400" kern="1200" dirty="0"/>
            <a:t>Meilleur Modèle</a:t>
          </a:r>
        </a:p>
      </dsp:txBody>
      <dsp:txXfrm>
        <a:off x="440985" y="3353038"/>
        <a:ext cx="5620430" cy="639310"/>
      </dsp:txXfrm>
    </dsp:sp>
    <dsp:sp modelId="{A49A0BEB-2A2F-445E-B269-0AA4EB116520}">
      <dsp:nvSpPr>
        <dsp:cNvPr id="0" name=""/>
        <dsp:cNvSpPr/>
      </dsp:nvSpPr>
      <dsp:spPr>
        <a:xfrm>
          <a:off x="0" y="4761333"/>
          <a:ext cx="8128000"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D7C53D-2370-48C7-BB31-A016E298F640}">
      <dsp:nvSpPr>
        <dsp:cNvPr id="0" name=""/>
        <dsp:cNvSpPr/>
      </dsp:nvSpPr>
      <dsp:spPr>
        <a:xfrm>
          <a:off x="406400" y="4407093"/>
          <a:ext cx="568960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fr-FR" sz="2400" kern="1200" dirty="0"/>
            <a:t>Interface de teste du modèle</a:t>
          </a:r>
        </a:p>
      </dsp:txBody>
      <dsp:txXfrm>
        <a:off x="440985" y="4441678"/>
        <a:ext cx="562043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B73CE-4B91-E5B9-4465-9BFF074A54B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2D15B16-D32E-D250-2D7F-F61536A334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E6D9991-1D06-647B-C1F5-384436D1513C}"/>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A1F3CACD-E411-CD6A-3C9B-15925776A7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C5AF990-D8A8-639C-8DB1-A5704C14C9D1}"/>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78186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489E5-F519-2D36-35B7-7B422E88A11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C5DA50B-6E98-BA86-5ED4-7FC28C1F33A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3A46B5-3EDC-487F-8B36-C8022E7F2E9C}"/>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225D8371-B423-1B0E-6B28-1470600AE64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ABB512-E4F1-39EE-F6BD-2597A99117FA}"/>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2296580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63CA08C-E464-CB42-E84C-0D0DA48981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82E3034-DBEF-705F-3FFF-63FC946B37D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4595BB-A967-CA63-87B6-B0147554D940}"/>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94237AEB-59B8-4772-7327-B56AB306E3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B47193-2A2F-4E39-4A39-3A6F78E210FA}"/>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410301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536A6F-C35A-C096-A50D-2D742908955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E5C648-AD99-2BB0-4187-F3F8F2A98B1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B3926CE-A7F9-A15A-98ED-2BDAFF06726F}"/>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6E7A7FB1-7ED2-9529-7A9C-B10664F4D1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A829A3B-A2D1-A673-BE06-5C7C454CCCDE}"/>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169582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335E30-8302-9723-448B-B0C729D1C1B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A8515B-B033-283F-FCBC-21B5AD07F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4F17010-3502-4853-96A5-5E4AA0911EB0}"/>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ACA93396-8B78-C4F2-90F2-6016179CFF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B9CC46-9CA6-7A3B-2BD1-6F33F5A28CA9}"/>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137127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4CC791-806C-8125-B337-6BC8C1B7701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ECE8D9-C5C1-2D34-A4C9-C92EB2A5A57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FC583EC-9DCE-C271-75DF-B496FD07C7A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5D0AB5-226F-A7FD-E601-C783BE16351F}"/>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6" name="Espace réservé du pied de page 5">
            <a:extLst>
              <a:ext uri="{FF2B5EF4-FFF2-40B4-BE49-F238E27FC236}">
                <a16:creationId xmlns:a16="http://schemas.microsoft.com/office/drawing/2014/main" id="{39AEF8C3-0720-3FB3-76D7-CEA872CAFE9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EED0ED2-309E-CA5E-089C-819F3BEDFEEA}"/>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372036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004207-0FED-EA46-DE29-594C3AEFDB3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5AFC94E-B765-11DA-AEE4-29FE4B947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79BDDFA-753F-DD00-DD4E-5356F834603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E744A4A-5715-52AA-9FEA-F1A1B858F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8C306CB-B431-7DDF-B023-DCD292AF473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27B09-ED14-D96E-BDC2-CA53F302F02F}"/>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8" name="Espace réservé du pied de page 7">
            <a:extLst>
              <a:ext uri="{FF2B5EF4-FFF2-40B4-BE49-F238E27FC236}">
                <a16:creationId xmlns:a16="http://schemas.microsoft.com/office/drawing/2014/main" id="{853A2146-3071-31F6-A16D-5DF8E7BBB45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F2834A2-57B4-6366-C6DE-2DB1EC06365D}"/>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3997503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5D730-4891-3C85-043D-D6BB319EA3F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5842C8-A8E9-7B13-AF2F-8744CBA10782}"/>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4" name="Espace réservé du pied de page 3">
            <a:extLst>
              <a:ext uri="{FF2B5EF4-FFF2-40B4-BE49-F238E27FC236}">
                <a16:creationId xmlns:a16="http://schemas.microsoft.com/office/drawing/2014/main" id="{259623CD-C341-00D8-FFFD-8CDBA7041A0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0083EFA-8580-724D-136E-5B818A589C71}"/>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2432380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6C279E3-DA43-36A1-77A1-C19A6C6D4F8E}"/>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3" name="Espace réservé du pied de page 2">
            <a:extLst>
              <a:ext uri="{FF2B5EF4-FFF2-40B4-BE49-F238E27FC236}">
                <a16:creationId xmlns:a16="http://schemas.microsoft.com/office/drawing/2014/main" id="{E455757C-8037-A242-3C2B-997D68DFEC0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3BBF0EB-2613-F7A0-1C99-7BC6469120F2}"/>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282037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A6E65E-CB6D-61DA-2FC5-43B52EA5B8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6BF253-B991-3C21-AA60-144EE4D3E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AA0A55-A966-06E3-7009-521B1A28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714D23-012E-90BA-3CBA-582938FC7789}"/>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6" name="Espace réservé du pied de page 5">
            <a:extLst>
              <a:ext uri="{FF2B5EF4-FFF2-40B4-BE49-F238E27FC236}">
                <a16:creationId xmlns:a16="http://schemas.microsoft.com/office/drawing/2014/main" id="{595FE0B7-172F-3EDA-191F-13F27F73B6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51FDFAF-501C-5CC6-CA0E-03EC6C9D20F2}"/>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220965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FC0D29-8DAE-455F-E989-153936DB26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4E04AAC-FE7A-111C-BFF9-DDC9F57B2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4AA4FAE-0964-20F3-52E4-8798634E6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F8006AC-0106-F04D-6CE3-D17E5D1133EE}"/>
              </a:ext>
            </a:extLst>
          </p:cNvPr>
          <p:cNvSpPr>
            <a:spLocks noGrp="1"/>
          </p:cNvSpPr>
          <p:nvPr>
            <p:ph type="dt" sz="half" idx="10"/>
          </p:nvPr>
        </p:nvSpPr>
        <p:spPr/>
        <p:txBody>
          <a:bodyPr/>
          <a:lstStyle/>
          <a:p>
            <a:fld id="{77824D11-5A2A-4399-93CF-07EEB7561A79}" type="datetimeFigureOut">
              <a:rPr lang="fr-FR" smtClean="0"/>
              <a:t>28/07/2023</a:t>
            </a:fld>
            <a:endParaRPr lang="fr-FR"/>
          </a:p>
        </p:txBody>
      </p:sp>
      <p:sp>
        <p:nvSpPr>
          <p:cNvPr id="6" name="Espace réservé du pied de page 5">
            <a:extLst>
              <a:ext uri="{FF2B5EF4-FFF2-40B4-BE49-F238E27FC236}">
                <a16:creationId xmlns:a16="http://schemas.microsoft.com/office/drawing/2014/main" id="{F9BBCA72-F220-332E-9BFE-F21230B1C89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BA0A15-F46F-55DE-867E-E64277ADCEC8}"/>
              </a:ext>
            </a:extLst>
          </p:cNvPr>
          <p:cNvSpPr>
            <a:spLocks noGrp="1"/>
          </p:cNvSpPr>
          <p:nvPr>
            <p:ph type="sldNum" sz="quarter" idx="12"/>
          </p:nvPr>
        </p:nvSpPr>
        <p:spPr/>
        <p:txBody>
          <a:bodyPr/>
          <a:lstStyle/>
          <a:p>
            <a:fld id="{EED5D03D-D506-49B8-AA89-2F3BBECA5579}" type="slidenum">
              <a:rPr lang="fr-FR" smtClean="0"/>
              <a:t>‹N°›</a:t>
            </a:fld>
            <a:endParaRPr lang="fr-FR"/>
          </a:p>
        </p:txBody>
      </p:sp>
    </p:spTree>
    <p:extLst>
      <p:ext uri="{BB962C8B-B14F-4D97-AF65-F5344CB8AC3E}">
        <p14:creationId xmlns:p14="http://schemas.microsoft.com/office/powerpoint/2010/main" val="3739796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C53435F-4C26-EE53-E213-F9E7BC91D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6DD2559-7EB0-3AF1-9214-047B64218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FAFBA50-07D7-2E96-6F38-B931A33A49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24D11-5A2A-4399-93CF-07EEB7561A79}" type="datetimeFigureOut">
              <a:rPr lang="fr-FR" smtClean="0"/>
              <a:t>28/07/2023</a:t>
            </a:fld>
            <a:endParaRPr lang="fr-FR"/>
          </a:p>
        </p:txBody>
      </p:sp>
      <p:sp>
        <p:nvSpPr>
          <p:cNvPr id="5" name="Espace réservé du pied de page 4">
            <a:extLst>
              <a:ext uri="{FF2B5EF4-FFF2-40B4-BE49-F238E27FC236}">
                <a16:creationId xmlns:a16="http://schemas.microsoft.com/office/drawing/2014/main" id="{6C4BA695-45CD-B114-D877-2443C8363E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99E4975-AAB1-BBE1-A13D-98362FC35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5D03D-D506-49B8-AA89-2F3BBECA5579}" type="slidenum">
              <a:rPr lang="fr-FR" smtClean="0"/>
              <a:t>‹N°›</a:t>
            </a:fld>
            <a:endParaRPr lang="fr-FR"/>
          </a:p>
        </p:txBody>
      </p:sp>
    </p:spTree>
    <p:extLst>
      <p:ext uri="{BB962C8B-B14F-4D97-AF65-F5344CB8AC3E}">
        <p14:creationId xmlns:p14="http://schemas.microsoft.com/office/powerpoint/2010/main" val="174849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google.com/url?sa=t&amp;rct=j&amp;q=&amp;esrc=s&amp;source=web&amp;cd=&amp;cad=rja&amp;uact=8&amp;ved=2ahUKEwif7cCr47X8AhWEjqQKHap9AasQFnoECAwQAQ&amp;url=https://fr.linkedin.com/in/mously-diaw-58412192&amp;usg=AOvVaw3ZzhPQ1ZmupDbhk4rW9r3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B8031AC-A2FB-AC5F-A84D-F0C4C1444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3236" y="52513"/>
            <a:ext cx="2398436" cy="1953967"/>
          </a:xfrm>
          <a:prstGeom prst="rect">
            <a:avLst/>
          </a:prstGeom>
        </p:spPr>
      </p:pic>
      <p:pic>
        <p:nvPicPr>
          <p:cNvPr id="12" name="Image 11">
            <a:extLst>
              <a:ext uri="{FF2B5EF4-FFF2-40B4-BE49-F238E27FC236}">
                <a16:creationId xmlns:a16="http://schemas.microsoft.com/office/drawing/2014/main" id="{A1B391D6-DBD4-8D52-EA28-1492A73A3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09900" cy="1749287"/>
          </a:xfrm>
          <a:prstGeom prst="rect">
            <a:avLst/>
          </a:prstGeom>
        </p:spPr>
      </p:pic>
      <p:sp>
        <p:nvSpPr>
          <p:cNvPr id="13" name="ZoneTexte 12">
            <a:extLst>
              <a:ext uri="{FF2B5EF4-FFF2-40B4-BE49-F238E27FC236}">
                <a16:creationId xmlns:a16="http://schemas.microsoft.com/office/drawing/2014/main" id="{1E082FE8-69AC-EA96-2962-6D1BAEAC8190}"/>
              </a:ext>
            </a:extLst>
          </p:cNvPr>
          <p:cNvSpPr txBox="1"/>
          <p:nvPr/>
        </p:nvSpPr>
        <p:spPr>
          <a:xfrm>
            <a:off x="4267200" y="181101"/>
            <a:ext cx="3801717" cy="64633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Agence Nationale de la Statistique et de la Démographie (ANSD)</a:t>
            </a:r>
          </a:p>
        </p:txBody>
      </p:sp>
      <p:sp>
        <p:nvSpPr>
          <p:cNvPr id="14" name="ZoneTexte 13">
            <a:extLst>
              <a:ext uri="{FF2B5EF4-FFF2-40B4-BE49-F238E27FC236}">
                <a16:creationId xmlns:a16="http://schemas.microsoft.com/office/drawing/2014/main" id="{F1793C38-0BBE-2BF6-41CD-5325AD55B67D}"/>
              </a:ext>
            </a:extLst>
          </p:cNvPr>
          <p:cNvSpPr txBox="1"/>
          <p:nvPr/>
        </p:nvSpPr>
        <p:spPr>
          <a:xfrm>
            <a:off x="3625298" y="1299621"/>
            <a:ext cx="5302526" cy="64633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Ecole Nationale de la Statistique et de l’Analyse Economique (ENSAE)</a:t>
            </a:r>
          </a:p>
        </p:txBody>
      </p:sp>
      <p:sp>
        <p:nvSpPr>
          <p:cNvPr id="15" name="Rectangle : coins arrondis 14">
            <a:extLst>
              <a:ext uri="{FF2B5EF4-FFF2-40B4-BE49-F238E27FC236}">
                <a16:creationId xmlns:a16="http://schemas.microsoft.com/office/drawing/2014/main" id="{D6996136-D659-631D-72EC-F11813176D2E}"/>
              </a:ext>
            </a:extLst>
          </p:cNvPr>
          <p:cNvSpPr/>
          <p:nvPr/>
        </p:nvSpPr>
        <p:spPr>
          <a:xfrm>
            <a:off x="2201518" y="2686878"/>
            <a:ext cx="8150087" cy="14842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3600" b="1" dirty="0">
                <a:latin typeface="Times New Roman" panose="02020603050405020304" pitchFamily="18" charset="0"/>
                <a:cs typeface="Times New Roman" panose="02020603050405020304" pitchFamily="18" charset="0"/>
              </a:rPr>
              <a:t>DETECTION DE RACE DE CHIEN</a:t>
            </a:r>
          </a:p>
        </p:txBody>
      </p:sp>
      <p:sp>
        <p:nvSpPr>
          <p:cNvPr id="16" name="ZoneTexte 15">
            <a:extLst>
              <a:ext uri="{FF2B5EF4-FFF2-40B4-BE49-F238E27FC236}">
                <a16:creationId xmlns:a16="http://schemas.microsoft.com/office/drawing/2014/main" id="{D3A1FC14-53EE-0474-EACF-68BC0A3326E1}"/>
              </a:ext>
            </a:extLst>
          </p:cNvPr>
          <p:cNvSpPr txBox="1"/>
          <p:nvPr/>
        </p:nvSpPr>
        <p:spPr>
          <a:xfrm>
            <a:off x="344556" y="4592276"/>
            <a:ext cx="4161183" cy="2308324"/>
          </a:xfrm>
          <a:prstGeom prst="rect">
            <a:avLst/>
          </a:prstGeom>
          <a:noFill/>
        </p:spPr>
        <p:txBody>
          <a:bodyPr wrap="square" rtlCol="0">
            <a:spAutoFit/>
          </a:bodyPr>
          <a:lstStyle/>
          <a:p>
            <a:r>
              <a:rPr lang="fr-FR" u="sng" dirty="0">
                <a:latin typeface="Times New Roman" panose="02020603050405020304" pitchFamily="18" charset="0"/>
                <a:cs typeface="Times New Roman" panose="02020603050405020304" pitchFamily="18" charset="0"/>
              </a:rPr>
              <a:t>Rédigé par </a:t>
            </a:r>
            <a:r>
              <a:rPr lang="fr-FR" dirty="0"/>
              <a:t>:</a:t>
            </a:r>
          </a:p>
          <a:p>
            <a:pPr algn="just"/>
            <a:r>
              <a:rPr lang="fr-FR" dirty="0">
                <a:latin typeface="Times New Roman" panose="02020603050405020304" pitchFamily="18" charset="0"/>
                <a:cs typeface="Times New Roman" panose="02020603050405020304" pitchFamily="18" charset="0"/>
              </a:rPr>
              <a:t>Alioune Cissé</a:t>
            </a:r>
          </a:p>
          <a:p>
            <a:pPr algn="just"/>
            <a:r>
              <a:rPr lang="fr-FR" dirty="0">
                <a:latin typeface="Times New Roman" panose="02020603050405020304" pitchFamily="18" charset="0"/>
                <a:cs typeface="Times New Roman" panose="02020603050405020304" pitchFamily="18" charset="0"/>
              </a:rPr>
              <a:t>Cheikh Tidiane Diagne</a:t>
            </a:r>
          </a:p>
          <a:p>
            <a:pPr algn="just"/>
            <a:r>
              <a:rPr lang="fr-FR" dirty="0">
                <a:latin typeface="Times New Roman" panose="02020603050405020304" pitchFamily="18" charset="0"/>
                <a:cs typeface="Times New Roman" panose="02020603050405020304" pitchFamily="18" charset="0"/>
              </a:rPr>
              <a:t>Garmy Samb</a:t>
            </a:r>
          </a:p>
          <a:p>
            <a:pPr algn="just"/>
            <a:r>
              <a:rPr lang="fr-FR" dirty="0">
                <a:latin typeface="Times New Roman" panose="02020603050405020304" pitchFamily="18" charset="0"/>
                <a:cs typeface="Times New Roman" panose="02020603050405020304" pitchFamily="18" charset="0"/>
              </a:rPr>
              <a:t>Serigne Mbaye Thiam</a:t>
            </a:r>
          </a:p>
          <a:p>
            <a:pPr algn="just"/>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Elèves Ingénieur Statisticiens Economiques en deuxième année</a:t>
            </a:r>
          </a:p>
        </p:txBody>
      </p:sp>
      <p:sp>
        <p:nvSpPr>
          <p:cNvPr id="17" name="ZoneTexte 16">
            <a:extLst>
              <a:ext uri="{FF2B5EF4-FFF2-40B4-BE49-F238E27FC236}">
                <a16:creationId xmlns:a16="http://schemas.microsoft.com/office/drawing/2014/main" id="{104EC209-165B-2A9D-A347-C7A3EB5527BD}"/>
              </a:ext>
            </a:extLst>
          </p:cNvPr>
          <p:cNvSpPr txBox="1"/>
          <p:nvPr/>
        </p:nvSpPr>
        <p:spPr>
          <a:xfrm>
            <a:off x="8203925" y="4751302"/>
            <a:ext cx="3497745" cy="1477328"/>
          </a:xfrm>
          <a:prstGeom prst="rect">
            <a:avLst/>
          </a:prstGeom>
          <a:noFill/>
        </p:spPr>
        <p:txBody>
          <a:bodyPr wrap="square" rtlCol="0">
            <a:spAutoFit/>
          </a:bodyPr>
          <a:lstStyle/>
          <a:p>
            <a:r>
              <a:rPr lang="fr-FR" u="sng" dirty="0">
                <a:latin typeface="Times New Roman" panose="02020603050405020304" pitchFamily="18" charset="0"/>
                <a:cs typeface="Times New Roman" panose="02020603050405020304" pitchFamily="18" charset="0"/>
              </a:rPr>
              <a:t>Sous la supervision de: </a:t>
            </a:r>
          </a:p>
          <a:p>
            <a:r>
              <a:rPr lang="fr-FR" dirty="0">
                <a:latin typeface="Times New Roman" panose="02020603050405020304" pitchFamily="18" charset="0"/>
                <a:cs typeface="Times New Roman" panose="02020603050405020304" pitchFamily="18" charset="0"/>
              </a:rPr>
              <a:t>Mme Mously Diaw</a:t>
            </a:r>
          </a:p>
          <a:p>
            <a:r>
              <a:rPr lang="fr-FR" sz="1800" dirty="0">
                <a:latin typeface="Times New Roman" panose="02020603050405020304" pitchFamily="18" charset="0"/>
                <a:cs typeface="Times New Roman" panose="02020603050405020304" pitchFamily="18" charset="0"/>
              </a:rPr>
              <a:t>Data Scientiste/Ingénieure Machine Learning</a:t>
            </a:r>
            <a:endParaRPr lang="fr-FR" sz="1800" dirty="0">
              <a:latin typeface="Times New Roman" panose="02020603050405020304" pitchFamily="18" charset="0"/>
              <a:cs typeface="Times New Roman" panose="02020603050405020304" pitchFamily="18" charset="0"/>
              <a:hlinkClick r:id="rId4"/>
            </a:endParaRPr>
          </a:p>
          <a:p>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56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Modèles de détection</a:t>
            </a:r>
          </a:p>
        </p:txBody>
      </p:sp>
      <p:pic>
        <p:nvPicPr>
          <p:cNvPr id="1026" name="Picture 2">
            <a:extLst>
              <a:ext uri="{FF2B5EF4-FFF2-40B4-BE49-F238E27FC236}">
                <a16:creationId xmlns:a16="http://schemas.microsoft.com/office/drawing/2014/main" id="{4484B859-6EE8-495C-5354-2A6A64FB8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3363"/>
            <a:ext cx="7036646" cy="559512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4BB7DDA-79FC-FB73-D7DB-1B55596F240F}"/>
              </a:ext>
            </a:extLst>
          </p:cNvPr>
          <p:cNvSpPr txBox="1"/>
          <p:nvPr/>
        </p:nvSpPr>
        <p:spPr>
          <a:xfrm>
            <a:off x="8044069" y="2071520"/>
            <a:ext cx="3896139" cy="2308324"/>
          </a:xfrm>
          <a:prstGeom prst="rect">
            <a:avLst/>
          </a:prstGeom>
          <a:noFill/>
        </p:spPr>
        <p:txBody>
          <a:bodyPr wrap="square" rtlCol="0">
            <a:spAutoFit/>
          </a:bodyPr>
          <a:lstStyle/>
          <a:p>
            <a:r>
              <a:rPr lang="fr-FR" dirty="0"/>
              <a:t>Cette représentation nous montre la performance des différents modèles selon l’accuracy.</a:t>
            </a:r>
          </a:p>
          <a:p>
            <a:endParaRPr lang="fr-FR" dirty="0"/>
          </a:p>
          <a:p>
            <a:endParaRPr lang="fr-FR" dirty="0"/>
          </a:p>
          <a:p>
            <a:endParaRPr lang="fr-FR" dirty="0"/>
          </a:p>
          <a:p>
            <a:r>
              <a:rPr lang="fr-FR" dirty="0"/>
              <a:t>On peut conclure que le meilleur modèle est celui de Xception.</a:t>
            </a:r>
          </a:p>
        </p:txBody>
      </p:sp>
    </p:spTree>
    <p:extLst>
      <p:ext uri="{BB962C8B-B14F-4D97-AF65-F5344CB8AC3E}">
        <p14:creationId xmlns:p14="http://schemas.microsoft.com/office/powerpoint/2010/main" val="170644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Meilleur Modèle</a:t>
            </a:r>
          </a:p>
        </p:txBody>
      </p:sp>
      <p:pic>
        <p:nvPicPr>
          <p:cNvPr id="1028" name="Picture 4">
            <a:extLst>
              <a:ext uri="{FF2B5EF4-FFF2-40B4-BE49-F238E27FC236}">
                <a16:creationId xmlns:a16="http://schemas.microsoft.com/office/drawing/2014/main" id="{EF90B715-EB45-CA83-A842-3CF9BEDE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75514"/>
            <a:ext cx="8216349" cy="578248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90B533E-0336-C9E2-2F25-3E096B8844A2}"/>
              </a:ext>
            </a:extLst>
          </p:cNvPr>
          <p:cNvSpPr txBox="1"/>
          <p:nvPr/>
        </p:nvSpPr>
        <p:spPr>
          <a:xfrm>
            <a:off x="8984974" y="2955235"/>
            <a:ext cx="3207026" cy="646331"/>
          </a:xfrm>
          <a:prstGeom prst="rect">
            <a:avLst/>
          </a:prstGeom>
          <a:noFill/>
        </p:spPr>
        <p:txBody>
          <a:bodyPr wrap="square" rtlCol="0">
            <a:spAutoFit/>
          </a:bodyPr>
          <a:lstStyle/>
          <a:p>
            <a:r>
              <a:rPr lang="fr-FR" dirty="0"/>
              <a:t>Matrice de confusion du modèle Xception</a:t>
            </a:r>
          </a:p>
        </p:txBody>
      </p:sp>
    </p:spTree>
    <p:extLst>
      <p:ext uri="{BB962C8B-B14F-4D97-AF65-F5344CB8AC3E}">
        <p14:creationId xmlns:p14="http://schemas.microsoft.com/office/powerpoint/2010/main" val="1130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Meilleur Modèle</a:t>
            </a:r>
          </a:p>
        </p:txBody>
      </p:sp>
      <p:sp>
        <p:nvSpPr>
          <p:cNvPr id="2" name="ZoneTexte 1">
            <a:extLst>
              <a:ext uri="{FF2B5EF4-FFF2-40B4-BE49-F238E27FC236}">
                <a16:creationId xmlns:a16="http://schemas.microsoft.com/office/drawing/2014/main" id="{74BB7DDA-79FC-FB73-D7DB-1B55596F240F}"/>
              </a:ext>
            </a:extLst>
          </p:cNvPr>
          <p:cNvSpPr txBox="1"/>
          <p:nvPr/>
        </p:nvSpPr>
        <p:spPr>
          <a:xfrm>
            <a:off x="225286" y="1011061"/>
            <a:ext cx="3896139" cy="646331"/>
          </a:xfrm>
          <a:prstGeom prst="rect">
            <a:avLst/>
          </a:prstGeom>
          <a:noFill/>
        </p:spPr>
        <p:txBody>
          <a:bodyPr wrap="square" rtlCol="0">
            <a:spAutoFit/>
          </a:bodyPr>
          <a:lstStyle/>
          <a:p>
            <a:r>
              <a:rPr lang="fr-FR" dirty="0"/>
              <a:t>Après estimation du meilleur modèle nous avons les résultats suivants : </a:t>
            </a:r>
          </a:p>
        </p:txBody>
      </p:sp>
      <p:pic>
        <p:nvPicPr>
          <p:cNvPr id="5" name="Image 4">
            <a:extLst>
              <a:ext uri="{FF2B5EF4-FFF2-40B4-BE49-F238E27FC236}">
                <a16:creationId xmlns:a16="http://schemas.microsoft.com/office/drawing/2014/main" id="{B2BE0C35-DA74-4B22-5012-E716782A8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 y="2369122"/>
            <a:ext cx="7385869" cy="2666704"/>
          </a:xfrm>
          <a:prstGeom prst="rect">
            <a:avLst/>
          </a:prstGeom>
        </p:spPr>
      </p:pic>
      <p:sp>
        <p:nvSpPr>
          <p:cNvPr id="7" name="ZoneTexte 6">
            <a:extLst>
              <a:ext uri="{FF2B5EF4-FFF2-40B4-BE49-F238E27FC236}">
                <a16:creationId xmlns:a16="http://schemas.microsoft.com/office/drawing/2014/main" id="{A40A9A20-01FA-1575-92C4-43941A318443}"/>
              </a:ext>
            </a:extLst>
          </p:cNvPr>
          <p:cNvSpPr txBox="1"/>
          <p:nvPr/>
        </p:nvSpPr>
        <p:spPr>
          <a:xfrm>
            <a:off x="0" y="5353878"/>
            <a:ext cx="10164417" cy="923330"/>
          </a:xfrm>
          <a:prstGeom prst="rect">
            <a:avLst/>
          </a:prstGeom>
          <a:noFill/>
        </p:spPr>
        <p:txBody>
          <a:bodyPr wrap="square" rtlCol="0">
            <a:spAutoFit/>
          </a:bodyPr>
          <a:lstStyle/>
          <a:p>
            <a:r>
              <a:rPr lang="fr-FR" dirty="0"/>
              <a:t>La matrice de confusion et le rapport de classification nous indiquent que les résultats sont satisfaisants, accuracy globale sur le jeu de test est de 0.97 et la matrice présente bien les couples </a:t>
            </a:r>
            <a:r>
              <a:rPr lang="fr-FR" dirty="0" err="1"/>
              <a:t>predict</a:t>
            </a:r>
            <a:r>
              <a:rPr lang="fr-FR" dirty="0"/>
              <a:t> / </a:t>
            </a:r>
            <a:r>
              <a:rPr lang="fr-FR" dirty="0" err="1"/>
              <a:t>true</a:t>
            </a:r>
            <a:r>
              <a:rPr lang="fr-FR" dirty="0"/>
              <a:t> majoritaires en diagonale</a:t>
            </a:r>
          </a:p>
        </p:txBody>
      </p:sp>
    </p:spTree>
    <p:extLst>
      <p:ext uri="{BB962C8B-B14F-4D97-AF65-F5344CB8AC3E}">
        <p14:creationId xmlns:p14="http://schemas.microsoft.com/office/powerpoint/2010/main" val="187298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Meilleur Modèle</a:t>
            </a:r>
          </a:p>
        </p:txBody>
      </p:sp>
      <p:sp>
        <p:nvSpPr>
          <p:cNvPr id="3" name="ZoneTexte 2">
            <a:extLst>
              <a:ext uri="{FF2B5EF4-FFF2-40B4-BE49-F238E27FC236}">
                <a16:creationId xmlns:a16="http://schemas.microsoft.com/office/drawing/2014/main" id="{BA31D266-A3CE-903C-D7EA-39C473F6C969}"/>
              </a:ext>
            </a:extLst>
          </p:cNvPr>
          <p:cNvSpPr txBox="1"/>
          <p:nvPr/>
        </p:nvSpPr>
        <p:spPr>
          <a:xfrm>
            <a:off x="1656521" y="1011061"/>
            <a:ext cx="9978887" cy="369332"/>
          </a:xfrm>
          <a:prstGeom prst="rect">
            <a:avLst/>
          </a:prstGeom>
          <a:noFill/>
        </p:spPr>
        <p:txBody>
          <a:bodyPr wrap="square" rtlCol="0">
            <a:spAutoFit/>
          </a:bodyPr>
          <a:lstStyle/>
          <a:p>
            <a:r>
              <a:rPr lang="fr-FR" dirty="0"/>
              <a:t>Nous allons visualiser quelques-unes de ces prédictions avec leurs labels :</a:t>
            </a:r>
          </a:p>
        </p:txBody>
      </p:sp>
      <p:pic>
        <p:nvPicPr>
          <p:cNvPr id="2050" name="Picture 2">
            <a:extLst>
              <a:ext uri="{FF2B5EF4-FFF2-40B4-BE49-F238E27FC236}">
                <a16:creationId xmlns:a16="http://schemas.microsoft.com/office/drawing/2014/main" id="{8E684A3D-6D75-1172-5EC6-575837B08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69" y="1380393"/>
            <a:ext cx="10349947" cy="520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09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98389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000" dirty="0"/>
          </a:p>
          <a:p>
            <a:pPr algn="ctr"/>
            <a:r>
              <a:rPr lang="fr-FR" sz="4000" b="1" dirty="0">
                <a:latin typeface="Times New Roman" panose="02020603050405020304" pitchFamily="18" charset="0"/>
                <a:cs typeface="Times New Roman" panose="02020603050405020304" pitchFamily="18" charset="0"/>
              </a:rPr>
              <a:t>Interface de teste du modèle</a:t>
            </a:r>
          </a:p>
          <a:p>
            <a:pPr lvl="0"/>
            <a:endParaRPr lang="fr-FR" sz="4000" b="1"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70F22057-286F-5D91-52D4-044701D61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41" y="2790825"/>
            <a:ext cx="11649075" cy="3530462"/>
          </a:xfrm>
          <a:prstGeom prst="rect">
            <a:avLst/>
          </a:prstGeom>
        </p:spPr>
      </p:pic>
      <p:sp>
        <p:nvSpPr>
          <p:cNvPr id="8" name="ZoneTexte 7">
            <a:extLst>
              <a:ext uri="{FF2B5EF4-FFF2-40B4-BE49-F238E27FC236}">
                <a16:creationId xmlns:a16="http://schemas.microsoft.com/office/drawing/2014/main" id="{8B0770FE-8AE7-05D4-AB3A-068DC4B4F964}"/>
              </a:ext>
            </a:extLst>
          </p:cNvPr>
          <p:cNvSpPr txBox="1"/>
          <p:nvPr/>
        </p:nvSpPr>
        <p:spPr>
          <a:xfrm>
            <a:off x="0" y="1298713"/>
            <a:ext cx="6480313" cy="646331"/>
          </a:xfrm>
          <a:prstGeom prst="rect">
            <a:avLst/>
          </a:prstGeom>
          <a:noFill/>
        </p:spPr>
        <p:txBody>
          <a:bodyPr wrap="square" rtlCol="0">
            <a:spAutoFit/>
          </a:bodyPr>
          <a:lstStyle/>
          <a:p>
            <a:r>
              <a:rPr lang="fr-FR" dirty="0"/>
              <a:t>Image ci-dessous montre le résultat du modèle après avoir introduit une image. Il nous </a:t>
            </a:r>
            <a:r>
              <a:rPr lang="fr-FR"/>
              <a:t>donne directement la race.</a:t>
            </a:r>
          </a:p>
        </p:txBody>
      </p:sp>
    </p:spTree>
    <p:extLst>
      <p:ext uri="{BB962C8B-B14F-4D97-AF65-F5344CB8AC3E}">
        <p14:creationId xmlns:p14="http://schemas.microsoft.com/office/powerpoint/2010/main" val="320689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CCE0597-829A-50BF-98BB-38036B10842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565912" y="0"/>
            <a:ext cx="6594087" cy="6840000"/>
          </a:xfrm>
          <a:prstGeom prst="rect">
            <a:avLst/>
          </a:prstGeom>
          <a:ln>
            <a:solidFill>
              <a:schemeClr val="accent1"/>
            </a:solidFill>
          </a:ln>
        </p:spPr>
      </p:pic>
      <p:graphicFrame>
        <p:nvGraphicFramePr>
          <p:cNvPr id="2" name="Diagramme 1">
            <a:extLst>
              <a:ext uri="{FF2B5EF4-FFF2-40B4-BE49-F238E27FC236}">
                <a16:creationId xmlns:a16="http://schemas.microsoft.com/office/drawing/2014/main" id="{1C172E36-2D77-6D0E-8452-3C33BBDD88D1}"/>
              </a:ext>
            </a:extLst>
          </p:cNvPr>
          <p:cNvGraphicFramePr/>
          <p:nvPr>
            <p:extLst>
              <p:ext uri="{D42A27DB-BD31-4B8C-83A1-F6EECF244321}">
                <p14:modId xmlns:p14="http://schemas.microsoft.com/office/powerpoint/2010/main" val="2772563268"/>
              </p:ext>
            </p:extLst>
          </p:nvPr>
        </p:nvGraphicFramePr>
        <p:xfrm>
          <a:off x="734955" y="971457"/>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ZoneTexte 2">
            <a:extLst>
              <a:ext uri="{FF2B5EF4-FFF2-40B4-BE49-F238E27FC236}">
                <a16:creationId xmlns:a16="http://schemas.microsoft.com/office/drawing/2014/main" id="{33DCCAF9-6122-8B09-2381-712A851FEE28}"/>
              </a:ext>
            </a:extLst>
          </p:cNvPr>
          <p:cNvSpPr txBox="1"/>
          <p:nvPr/>
        </p:nvSpPr>
        <p:spPr>
          <a:xfrm>
            <a:off x="834887" y="309365"/>
            <a:ext cx="4041913" cy="646331"/>
          </a:xfrm>
          <a:prstGeom prst="rect">
            <a:avLst/>
          </a:prstGeom>
          <a:noFill/>
        </p:spPr>
        <p:txBody>
          <a:bodyPr wrap="square" rtlCol="0">
            <a:spAutoFit/>
          </a:bodyPr>
          <a:lstStyle/>
          <a:p>
            <a:r>
              <a:rPr lang="fr-FR" sz="3600" b="1" dirty="0">
                <a:latin typeface="Times New Roman" panose="02020603050405020304" pitchFamily="18" charset="0"/>
                <a:cs typeface="Times New Roman" panose="02020603050405020304" pitchFamily="18" charset="0"/>
              </a:rPr>
              <a:t>PLAN</a:t>
            </a:r>
          </a:p>
        </p:txBody>
      </p:sp>
    </p:spTree>
    <p:extLst>
      <p:ext uri="{BB962C8B-B14F-4D97-AF65-F5344CB8AC3E}">
        <p14:creationId xmlns:p14="http://schemas.microsoft.com/office/powerpoint/2010/main" val="220785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27EDCAA-72A7-93B1-882F-60BB063B9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Rectangle : coins arrondis 3">
            <a:extLst>
              <a:ext uri="{FF2B5EF4-FFF2-40B4-BE49-F238E27FC236}">
                <a16:creationId xmlns:a16="http://schemas.microsoft.com/office/drawing/2014/main" id="{09B6C860-4D81-E407-6F6E-D34A2E4ED95B}"/>
              </a:ext>
            </a:extLst>
          </p:cNvPr>
          <p:cNvSpPr/>
          <p:nvPr/>
        </p:nvSpPr>
        <p:spPr>
          <a:xfrm>
            <a:off x="0" y="0"/>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Contexte et Problématique</a:t>
            </a:r>
          </a:p>
        </p:txBody>
      </p:sp>
      <p:sp>
        <p:nvSpPr>
          <p:cNvPr id="5" name="ZoneTexte 4">
            <a:extLst>
              <a:ext uri="{FF2B5EF4-FFF2-40B4-BE49-F238E27FC236}">
                <a16:creationId xmlns:a16="http://schemas.microsoft.com/office/drawing/2014/main" id="{D069D67C-1D2E-60ED-C6E4-D443BF459240}"/>
              </a:ext>
            </a:extLst>
          </p:cNvPr>
          <p:cNvSpPr txBox="1"/>
          <p:nvPr/>
        </p:nvSpPr>
        <p:spPr>
          <a:xfrm>
            <a:off x="0" y="1321698"/>
            <a:ext cx="6096000" cy="5632311"/>
          </a:xfrm>
          <a:prstGeom prst="rect">
            <a:avLst/>
          </a:prstGeom>
          <a:noFill/>
        </p:spPr>
        <p:txBody>
          <a:bodyPr wrap="square" rtlCol="0">
            <a:spAutoFit/>
          </a:bodyPr>
          <a:lstStyle/>
          <a:p>
            <a:r>
              <a:rPr lang="fr-FR" sz="3600" b="1" dirty="0">
                <a:effectLst/>
                <a:latin typeface="Times New Roman" panose="02020603050405020304" pitchFamily="18" charset="0"/>
                <a:ea typeface="Calibri" panose="020F0502020204030204" pitchFamily="34" charset="0"/>
              </a:rPr>
              <a:t>Nous disposons d’une base de données contenant 120 dossiers dont chaque dossier est associé à une race de chiens. L’objectif de cette étude est donc de détecter 3 races de sorte que lorsqu’on implémente l’image d’un chien, le modèle puisse reconnaître sa race.</a:t>
            </a:r>
            <a:endParaRPr lang="fr-FR" sz="3600" b="1" dirty="0"/>
          </a:p>
        </p:txBody>
      </p:sp>
    </p:spTree>
    <p:extLst>
      <p:ext uri="{BB962C8B-B14F-4D97-AF65-F5344CB8AC3E}">
        <p14:creationId xmlns:p14="http://schemas.microsoft.com/office/powerpoint/2010/main" val="67272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0"/>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Contexte et Problématique</a:t>
            </a:r>
          </a:p>
        </p:txBody>
      </p:sp>
      <p:pic>
        <p:nvPicPr>
          <p:cNvPr id="3" name="Image 2">
            <a:extLst>
              <a:ext uri="{FF2B5EF4-FFF2-40B4-BE49-F238E27FC236}">
                <a16:creationId xmlns:a16="http://schemas.microsoft.com/office/drawing/2014/main" id="{43769716-7DE4-0DB5-2FF4-6710A4FE7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759"/>
            <a:ext cx="8621328" cy="5585083"/>
          </a:xfrm>
          <a:prstGeom prst="rect">
            <a:avLst/>
          </a:prstGeom>
        </p:spPr>
      </p:pic>
      <p:sp>
        <p:nvSpPr>
          <p:cNvPr id="6" name="ZoneTexte 5">
            <a:extLst>
              <a:ext uri="{FF2B5EF4-FFF2-40B4-BE49-F238E27FC236}">
                <a16:creationId xmlns:a16="http://schemas.microsoft.com/office/drawing/2014/main" id="{A91DB906-52D3-6FD1-F1FF-3C2FFC9BE861}"/>
              </a:ext>
            </a:extLst>
          </p:cNvPr>
          <p:cNvSpPr txBox="1"/>
          <p:nvPr/>
        </p:nvSpPr>
        <p:spPr>
          <a:xfrm>
            <a:off x="8468139" y="192158"/>
            <a:ext cx="3604591" cy="4801314"/>
          </a:xfrm>
          <a:prstGeom prst="rect">
            <a:avLst/>
          </a:prstGeom>
          <a:noFill/>
        </p:spPr>
        <p:txBody>
          <a:bodyPr wrap="square" rtlCol="0">
            <a:spAutoFit/>
          </a:bodyPr>
          <a:lstStyle/>
          <a:p>
            <a:r>
              <a:rPr lang="fr-FR" dirty="0"/>
              <a:t>Après avoir effectué le comptage des images pour chaque race de chien dans le jeu de données, nous constatons que toutes les races sont bien représentées en images. La moyenne du nombre de photos par classe est de 171. Cela signifie qu'aucune race n'est sous-représentée, ce qui est une excellente nouvelle pour la qualité de notre étude.</a:t>
            </a:r>
          </a:p>
          <a:p>
            <a:endParaRPr lang="fr-FR" dirty="0"/>
          </a:p>
          <a:p>
            <a:r>
              <a:rPr lang="fr-FR" dirty="0"/>
              <a:t>Nous pouvons donc conserver toutes les races parce qu’elles disposent un nombre suffisamment de photos pour entraîner les données </a:t>
            </a:r>
          </a:p>
        </p:txBody>
      </p:sp>
    </p:spTree>
    <p:extLst>
      <p:ext uri="{BB962C8B-B14F-4D97-AF65-F5344CB8AC3E}">
        <p14:creationId xmlns:p14="http://schemas.microsoft.com/office/powerpoint/2010/main" val="1272456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t>Preprocessing</a:t>
            </a:r>
          </a:p>
        </p:txBody>
      </p:sp>
      <p:sp>
        <p:nvSpPr>
          <p:cNvPr id="3" name="ZoneTexte 2">
            <a:extLst>
              <a:ext uri="{FF2B5EF4-FFF2-40B4-BE49-F238E27FC236}">
                <a16:creationId xmlns:a16="http://schemas.microsoft.com/office/drawing/2014/main" id="{418B7703-49D3-5C10-4B8F-99272CEEF392}"/>
              </a:ext>
            </a:extLst>
          </p:cNvPr>
          <p:cNvSpPr txBox="1"/>
          <p:nvPr/>
        </p:nvSpPr>
        <p:spPr>
          <a:xfrm>
            <a:off x="0" y="1139687"/>
            <a:ext cx="6255026" cy="369332"/>
          </a:xfrm>
          <a:prstGeom prst="rect">
            <a:avLst/>
          </a:prstGeom>
          <a:noFill/>
        </p:spPr>
        <p:txBody>
          <a:bodyPr wrap="square" rtlCol="0">
            <a:spAutoFit/>
          </a:bodyPr>
          <a:lstStyle/>
          <a:p>
            <a:r>
              <a:rPr lang="fr-FR" dirty="0"/>
              <a:t>Nous allons visualisé quelques races de chien.</a:t>
            </a:r>
          </a:p>
        </p:txBody>
      </p:sp>
      <p:pic>
        <p:nvPicPr>
          <p:cNvPr id="7" name="Image 6">
            <a:extLst>
              <a:ext uri="{FF2B5EF4-FFF2-40B4-BE49-F238E27FC236}">
                <a16:creationId xmlns:a16="http://schemas.microsoft.com/office/drawing/2014/main" id="{B758450F-2CAB-C46D-C517-A7D94669D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05812"/>
            <a:ext cx="6255026" cy="5352187"/>
          </a:xfrm>
          <a:prstGeom prst="rect">
            <a:avLst/>
          </a:prstGeom>
        </p:spPr>
      </p:pic>
      <p:pic>
        <p:nvPicPr>
          <p:cNvPr id="10" name="Image 9">
            <a:extLst>
              <a:ext uri="{FF2B5EF4-FFF2-40B4-BE49-F238E27FC236}">
                <a16:creationId xmlns:a16="http://schemas.microsoft.com/office/drawing/2014/main" id="{E09E6041-82E2-5726-A054-C256B494F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6" y="0"/>
            <a:ext cx="5936973" cy="3323419"/>
          </a:xfrm>
          <a:prstGeom prst="rect">
            <a:avLst/>
          </a:prstGeom>
        </p:spPr>
      </p:pic>
      <p:pic>
        <p:nvPicPr>
          <p:cNvPr id="12" name="Image 11">
            <a:extLst>
              <a:ext uri="{FF2B5EF4-FFF2-40B4-BE49-F238E27FC236}">
                <a16:creationId xmlns:a16="http://schemas.microsoft.com/office/drawing/2014/main" id="{510C1A46-9DBB-15C2-89B6-3D873D617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043" y="3323418"/>
            <a:ext cx="5830955" cy="3481621"/>
          </a:xfrm>
          <a:prstGeom prst="rect">
            <a:avLst/>
          </a:prstGeom>
        </p:spPr>
      </p:pic>
    </p:spTree>
    <p:extLst>
      <p:ext uri="{BB962C8B-B14F-4D97-AF65-F5344CB8AC3E}">
        <p14:creationId xmlns:p14="http://schemas.microsoft.com/office/powerpoint/2010/main" val="189851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t>Preprocessing</a:t>
            </a:r>
          </a:p>
        </p:txBody>
      </p:sp>
      <p:sp>
        <p:nvSpPr>
          <p:cNvPr id="3" name="ZoneTexte 2">
            <a:extLst>
              <a:ext uri="{FF2B5EF4-FFF2-40B4-BE49-F238E27FC236}">
                <a16:creationId xmlns:a16="http://schemas.microsoft.com/office/drawing/2014/main" id="{418B7703-49D3-5C10-4B8F-99272CEEF392}"/>
              </a:ext>
            </a:extLst>
          </p:cNvPr>
          <p:cNvSpPr txBox="1"/>
          <p:nvPr/>
        </p:nvSpPr>
        <p:spPr>
          <a:xfrm>
            <a:off x="-1" y="1139687"/>
            <a:ext cx="10760765" cy="646331"/>
          </a:xfrm>
          <a:prstGeom prst="rect">
            <a:avLst/>
          </a:prstGeom>
          <a:noFill/>
        </p:spPr>
        <p:txBody>
          <a:bodyPr wrap="square" rtlCol="0">
            <a:spAutoFit/>
          </a:bodyPr>
          <a:lstStyle/>
          <a:p>
            <a:r>
              <a:rPr lang="fr-FR" dirty="0"/>
              <a:t>Après la visualisation. On va traiter les images des chiens en utilisant des méthodes basées sur les histogrammes. L'histogramme d'une image numérique représente la répartition statistique de ses pixels selon leur intensité.</a:t>
            </a:r>
          </a:p>
        </p:txBody>
      </p:sp>
      <p:pic>
        <p:nvPicPr>
          <p:cNvPr id="5" name="Image 4">
            <a:extLst>
              <a:ext uri="{FF2B5EF4-FFF2-40B4-BE49-F238E27FC236}">
                <a16:creationId xmlns:a16="http://schemas.microsoft.com/office/drawing/2014/main" id="{C2A86176-BF8A-395A-924F-4E669339A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658" y="2247245"/>
            <a:ext cx="8545118" cy="4077269"/>
          </a:xfrm>
          <a:prstGeom prst="rect">
            <a:avLst/>
          </a:prstGeom>
        </p:spPr>
      </p:pic>
    </p:spTree>
    <p:extLst>
      <p:ext uri="{BB962C8B-B14F-4D97-AF65-F5344CB8AC3E}">
        <p14:creationId xmlns:p14="http://schemas.microsoft.com/office/powerpoint/2010/main" val="191942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t>Preprocessing</a:t>
            </a:r>
          </a:p>
        </p:txBody>
      </p:sp>
      <p:sp>
        <p:nvSpPr>
          <p:cNvPr id="3" name="ZoneTexte 2">
            <a:extLst>
              <a:ext uri="{FF2B5EF4-FFF2-40B4-BE49-F238E27FC236}">
                <a16:creationId xmlns:a16="http://schemas.microsoft.com/office/drawing/2014/main" id="{418B7703-49D3-5C10-4B8F-99272CEEF392}"/>
              </a:ext>
            </a:extLst>
          </p:cNvPr>
          <p:cNvSpPr txBox="1"/>
          <p:nvPr/>
        </p:nvSpPr>
        <p:spPr>
          <a:xfrm>
            <a:off x="-1" y="1139687"/>
            <a:ext cx="10760765" cy="369332"/>
          </a:xfrm>
          <a:prstGeom prst="rect">
            <a:avLst/>
          </a:prstGeom>
          <a:noFill/>
        </p:spPr>
        <p:txBody>
          <a:bodyPr wrap="square" rtlCol="0">
            <a:spAutoFit/>
          </a:bodyPr>
          <a:lstStyle/>
          <a:p>
            <a:r>
              <a:rPr lang="fr-FR" dirty="0"/>
              <a:t>On peut appliquer une filtre et nous avons le résultat suivant :</a:t>
            </a:r>
          </a:p>
        </p:txBody>
      </p:sp>
      <p:pic>
        <p:nvPicPr>
          <p:cNvPr id="6" name="Image 5">
            <a:extLst>
              <a:ext uri="{FF2B5EF4-FFF2-40B4-BE49-F238E27FC236}">
                <a16:creationId xmlns:a16="http://schemas.microsoft.com/office/drawing/2014/main" id="{4B27FA76-2E0E-7381-02DE-21742842F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34" y="1637645"/>
            <a:ext cx="10310191" cy="4922181"/>
          </a:xfrm>
          <a:prstGeom prst="rect">
            <a:avLst/>
          </a:prstGeom>
        </p:spPr>
      </p:pic>
    </p:spTree>
    <p:extLst>
      <p:ext uri="{BB962C8B-B14F-4D97-AF65-F5344CB8AC3E}">
        <p14:creationId xmlns:p14="http://schemas.microsoft.com/office/powerpoint/2010/main" val="367647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t>Preprocessing</a:t>
            </a:r>
          </a:p>
        </p:txBody>
      </p:sp>
      <p:sp>
        <p:nvSpPr>
          <p:cNvPr id="3" name="ZoneTexte 2">
            <a:extLst>
              <a:ext uri="{FF2B5EF4-FFF2-40B4-BE49-F238E27FC236}">
                <a16:creationId xmlns:a16="http://schemas.microsoft.com/office/drawing/2014/main" id="{418B7703-49D3-5C10-4B8F-99272CEEF392}"/>
              </a:ext>
            </a:extLst>
          </p:cNvPr>
          <p:cNvSpPr txBox="1"/>
          <p:nvPr/>
        </p:nvSpPr>
        <p:spPr>
          <a:xfrm>
            <a:off x="291547" y="1179444"/>
            <a:ext cx="10760765" cy="646331"/>
          </a:xfrm>
          <a:prstGeom prst="rect">
            <a:avLst/>
          </a:prstGeom>
          <a:noFill/>
        </p:spPr>
        <p:txBody>
          <a:bodyPr wrap="square" rtlCol="0">
            <a:spAutoFit/>
          </a:bodyPr>
          <a:lstStyle/>
          <a:p>
            <a:r>
              <a:rPr lang="fr-FR" dirty="0"/>
              <a:t>Le pléthorique d’images dans notre base risque d’amener un surentraînement. Pour remédier à cela </a:t>
            </a:r>
            <a:r>
              <a:rPr lang="fr-FR" b="0" i="0" dirty="0">
                <a:effectLst/>
                <a:latin typeface="-apple-system"/>
              </a:rPr>
              <a:t>nous allons utiliser la technique de Data Augmentation. Et nous avons le résultat suivant.</a:t>
            </a:r>
            <a:endParaRPr lang="fr-FR" dirty="0"/>
          </a:p>
        </p:txBody>
      </p:sp>
      <p:pic>
        <p:nvPicPr>
          <p:cNvPr id="5" name="Image 4">
            <a:extLst>
              <a:ext uri="{FF2B5EF4-FFF2-40B4-BE49-F238E27FC236}">
                <a16:creationId xmlns:a16="http://schemas.microsoft.com/office/drawing/2014/main" id="{4B923725-6980-92AC-D837-EED393024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53" y="1994157"/>
            <a:ext cx="10588486" cy="4631929"/>
          </a:xfrm>
          <a:prstGeom prst="rect">
            <a:avLst/>
          </a:prstGeom>
        </p:spPr>
      </p:pic>
    </p:spTree>
    <p:extLst>
      <p:ext uri="{BB962C8B-B14F-4D97-AF65-F5344CB8AC3E}">
        <p14:creationId xmlns:p14="http://schemas.microsoft.com/office/powerpoint/2010/main" val="388942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09B6C860-4D81-E407-6F6E-D34A2E4ED95B}"/>
              </a:ext>
            </a:extLst>
          </p:cNvPr>
          <p:cNvSpPr/>
          <p:nvPr/>
        </p:nvSpPr>
        <p:spPr>
          <a:xfrm>
            <a:off x="0" y="-22609"/>
            <a:ext cx="6255026" cy="10336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fr-FR" sz="4000" b="1" dirty="0">
                <a:latin typeface="Times New Roman" panose="02020603050405020304" pitchFamily="18" charset="0"/>
                <a:cs typeface="Times New Roman" panose="02020603050405020304" pitchFamily="18" charset="0"/>
              </a:rPr>
              <a:t>Modèles de détection</a:t>
            </a:r>
          </a:p>
        </p:txBody>
      </p:sp>
      <p:sp>
        <p:nvSpPr>
          <p:cNvPr id="2" name="ZoneTexte 1">
            <a:extLst>
              <a:ext uri="{FF2B5EF4-FFF2-40B4-BE49-F238E27FC236}">
                <a16:creationId xmlns:a16="http://schemas.microsoft.com/office/drawing/2014/main" id="{3A003093-1C81-3DE1-D66B-1F263C4B66D2}"/>
              </a:ext>
            </a:extLst>
          </p:cNvPr>
          <p:cNvSpPr txBox="1"/>
          <p:nvPr/>
        </p:nvSpPr>
        <p:spPr>
          <a:xfrm>
            <a:off x="0" y="1139687"/>
            <a:ext cx="6374296" cy="923330"/>
          </a:xfrm>
          <a:prstGeom prst="rect">
            <a:avLst/>
          </a:prstGeom>
          <a:noFill/>
        </p:spPr>
        <p:txBody>
          <a:bodyPr wrap="square" rtlCol="0">
            <a:spAutoFit/>
          </a:bodyPr>
          <a:lstStyle/>
          <a:p>
            <a:r>
              <a:rPr lang="fr-FR" dirty="0"/>
              <a:t>Pour la modélisation, nous allons utiliser trois races de chien à savoir : « Australian_terrier », « Staffordshire_bullterrier » et « golden_retriever »</a:t>
            </a:r>
          </a:p>
        </p:txBody>
      </p:sp>
      <p:sp>
        <p:nvSpPr>
          <p:cNvPr id="5" name="ZoneTexte 4">
            <a:extLst>
              <a:ext uri="{FF2B5EF4-FFF2-40B4-BE49-F238E27FC236}">
                <a16:creationId xmlns:a16="http://schemas.microsoft.com/office/drawing/2014/main" id="{91FC4DB9-A1E7-7E25-3B82-706B8DB503D6}"/>
              </a:ext>
            </a:extLst>
          </p:cNvPr>
          <p:cNvSpPr txBox="1"/>
          <p:nvPr/>
        </p:nvSpPr>
        <p:spPr>
          <a:xfrm>
            <a:off x="0" y="2212106"/>
            <a:ext cx="7447722" cy="1200329"/>
          </a:xfrm>
          <a:prstGeom prst="rect">
            <a:avLst/>
          </a:prstGeom>
          <a:noFill/>
        </p:spPr>
        <p:txBody>
          <a:bodyPr wrap="square" rtlCol="0">
            <a:spAutoFit/>
          </a:bodyPr>
          <a:lstStyle/>
          <a:p>
            <a:r>
              <a:rPr lang="fr-FR" dirty="0"/>
              <a:t>Avant de procéder à l’entraînement, il est crucial de mélanger les  images et toutes les photos d’une même race sont regroupées les unes après les autres dans les listes. Si on ne le fait pas le modèle risque de s’entraîner de manière biaisée. Cela réduit le risque de surapprentissage.</a:t>
            </a:r>
          </a:p>
        </p:txBody>
      </p:sp>
      <p:sp>
        <p:nvSpPr>
          <p:cNvPr id="7" name="ZoneTexte 6">
            <a:extLst>
              <a:ext uri="{FF2B5EF4-FFF2-40B4-BE49-F238E27FC236}">
                <a16:creationId xmlns:a16="http://schemas.microsoft.com/office/drawing/2014/main" id="{4AEA94B8-16EA-7296-38FE-2CC0BDA1975F}"/>
              </a:ext>
            </a:extLst>
          </p:cNvPr>
          <p:cNvSpPr txBox="1"/>
          <p:nvPr/>
        </p:nvSpPr>
        <p:spPr>
          <a:xfrm>
            <a:off x="0" y="3663937"/>
            <a:ext cx="7447722" cy="1477328"/>
          </a:xfrm>
          <a:prstGeom prst="rect">
            <a:avLst/>
          </a:prstGeom>
          <a:noFill/>
        </p:spPr>
        <p:txBody>
          <a:bodyPr wrap="square" rtlCol="0">
            <a:spAutoFit/>
          </a:bodyPr>
          <a:lstStyle/>
          <a:p>
            <a:r>
              <a:rPr lang="fr-FR" dirty="0"/>
              <a:t>Pour la construction du modèle CNN, nous allons utiliser un réseau de neurones à convolution en imbriquant plusieurs couches. </a:t>
            </a:r>
          </a:p>
          <a:p>
            <a:r>
              <a:rPr lang="fr-FR" dirty="0"/>
              <a:t>Nous allons construire notre modèle CNN avec une architecture simple comprenant 3 couches de convolution et définir des métriques plus précises, telles que accuracy et le F1_score, pour évaluer la performance du modèle.</a:t>
            </a:r>
          </a:p>
        </p:txBody>
      </p:sp>
      <p:sp>
        <p:nvSpPr>
          <p:cNvPr id="8" name="ZoneTexte 7">
            <a:extLst>
              <a:ext uri="{FF2B5EF4-FFF2-40B4-BE49-F238E27FC236}">
                <a16:creationId xmlns:a16="http://schemas.microsoft.com/office/drawing/2014/main" id="{1DE55C66-2093-71A0-289F-9DFDAC2CBB1E}"/>
              </a:ext>
            </a:extLst>
          </p:cNvPr>
          <p:cNvSpPr txBox="1"/>
          <p:nvPr/>
        </p:nvSpPr>
        <p:spPr>
          <a:xfrm>
            <a:off x="8136835" y="272397"/>
            <a:ext cx="3843130" cy="1477328"/>
          </a:xfrm>
          <a:prstGeom prst="rect">
            <a:avLst/>
          </a:prstGeom>
          <a:noFill/>
        </p:spPr>
        <p:txBody>
          <a:bodyPr wrap="square" rtlCol="0">
            <a:spAutoFit/>
          </a:bodyPr>
          <a:lstStyle/>
          <a:p>
            <a:r>
              <a:rPr lang="fr-FR" dirty="0"/>
              <a:t>Les modèles testés sont :</a:t>
            </a:r>
          </a:p>
          <a:p>
            <a:pPr marL="285750" indent="-285750">
              <a:buFont typeface="Wingdings" panose="05000000000000000000" pitchFamily="2" charset="2"/>
              <a:buChar char="q"/>
            </a:pPr>
            <a:r>
              <a:rPr lang="fr-FR" dirty="0"/>
              <a:t>Modèle CNN</a:t>
            </a:r>
          </a:p>
          <a:p>
            <a:pPr marL="285750" indent="-285750">
              <a:buFont typeface="Wingdings" panose="05000000000000000000" pitchFamily="2" charset="2"/>
              <a:buChar char="q"/>
            </a:pPr>
            <a:r>
              <a:rPr lang="fr-FR" dirty="0"/>
              <a:t>Xception</a:t>
            </a:r>
          </a:p>
          <a:p>
            <a:pPr marL="285750" indent="-285750">
              <a:buFont typeface="Wingdings" panose="05000000000000000000" pitchFamily="2" charset="2"/>
              <a:buChar char="q"/>
            </a:pPr>
            <a:r>
              <a:rPr lang="fr-FR" dirty="0"/>
              <a:t>Rsnet50</a:t>
            </a:r>
          </a:p>
          <a:p>
            <a:pPr marL="285750" indent="-285750">
              <a:buFont typeface="Wingdings" panose="05000000000000000000" pitchFamily="2" charset="2"/>
              <a:buChar char="q"/>
            </a:pPr>
            <a:r>
              <a:rPr lang="fr-FR" dirty="0" err="1"/>
              <a:t>Finetuned</a:t>
            </a:r>
            <a:endParaRPr lang="fr-FR" dirty="0"/>
          </a:p>
        </p:txBody>
      </p:sp>
    </p:spTree>
    <p:extLst>
      <p:ext uri="{BB962C8B-B14F-4D97-AF65-F5344CB8AC3E}">
        <p14:creationId xmlns:p14="http://schemas.microsoft.com/office/powerpoint/2010/main" val="18269823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578</Words>
  <Application>Microsoft Office PowerPoint</Application>
  <PresentationFormat>Grand écran</PresentationFormat>
  <Paragraphs>59</Paragraphs>
  <Slides>14</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-apple-system</vt:lpstr>
      <vt:lpstr>Arial</vt:lpstr>
      <vt:lpstr>Calibri</vt:lpstr>
      <vt:lpstr>Calibri Light</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DIAGNE Cheikh Tidiane</dc:creator>
  <cp:lastModifiedBy>Serigne Mbaye THIAM</cp:lastModifiedBy>
  <cp:revision>10</cp:revision>
  <dcterms:created xsi:type="dcterms:W3CDTF">2023-07-26T10:04:49Z</dcterms:created>
  <dcterms:modified xsi:type="dcterms:W3CDTF">2023-07-28T14:05:30Z</dcterms:modified>
</cp:coreProperties>
</file>